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s Kristian Preil" initials="MKP" lastIdx="2" clrIdx="0">
    <p:extLst>
      <p:ext uri="{19B8F6BF-5375-455C-9EA6-DF929625EA0E}">
        <p15:presenceInfo xmlns:p15="http://schemas.microsoft.com/office/powerpoint/2012/main" userId="S-1-5-21-2100284113-1573851820-878952375-567528" providerId="AD"/>
      </p:ext>
    </p:extLst>
  </p:cmAuthor>
  <p:cmAuthor id="2" name="Trine With Soelberg Vedstesen" initials="TSV" lastIdx="1" clrIdx="1">
    <p:extLst>
      <p:ext uri="{19B8F6BF-5375-455C-9EA6-DF929625EA0E}">
        <p15:presenceInfo xmlns:p15="http://schemas.microsoft.com/office/powerpoint/2012/main" userId="Trine With Soelberg Vedstesen" providerId="None"/>
      </p:ext>
    </p:extLst>
  </p:cmAuthor>
  <p:cmAuthor id="3" name="Thomas Rødtness Vesterby Knudsen" initials="TRVK" lastIdx="1" clrIdx="2">
    <p:extLst>
      <p:ext uri="{19B8F6BF-5375-455C-9EA6-DF929625EA0E}">
        <p15:presenceInfo xmlns:p15="http://schemas.microsoft.com/office/powerpoint/2012/main" userId="S-1-5-21-2100284113-1573851820-878952375-2163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D4E8"/>
    <a:srgbClr val="004140"/>
    <a:srgbClr val="0D4B4A"/>
    <a:srgbClr val="00897F"/>
    <a:srgbClr val="A69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94660"/>
  </p:normalViewPr>
  <p:slideViewPr>
    <p:cSldViewPr snapToGrid="0" showGuides="1">
      <p:cViewPr varScale="1">
        <p:scale>
          <a:sx n="82" d="100"/>
          <a:sy n="82" d="100"/>
        </p:scale>
        <p:origin x="672" y="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6T13:58:44.416" idx="1">
    <p:pos x="10" y="10"/>
    <p:text>Beskyttelsesbriller i stedet for sikkerhedsbriller</p:text>
    <p:extLst>
      <p:ext uri="{C676402C-5697-4E1C-873F-D02D1690AC5C}">
        <p15:threadingInfo xmlns:p15="http://schemas.microsoft.com/office/powerpoint/2012/main" timeZoneBias="-60"/>
      </p:ext>
    </p:extLst>
  </p:cm>
  <p:cm authorId="3" dt="2024-11-11T09:40:16.890" idx="1">
    <p:pos x="10" y="146"/>
    <p:text>Tjek</p:text>
    <p:extLst>
      <p:ext uri="{C676402C-5697-4E1C-873F-D02D1690AC5C}">
        <p15:threadingInfo xmlns:p15="http://schemas.microsoft.com/office/powerpoint/2012/main" timeZoneBias="-6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1-14T10:48:32.507" idx="2">
    <p:pos x="7680" y="0"/>
    <p:text>Ændres fra "coca cola" til "cola"</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EE639-CDFF-4EA2-9BE6-19FCD762B45C}" type="datetimeFigureOut">
              <a:rPr lang="da-DK" smtClean="0"/>
              <a:t>18-11-2024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03CAE-1E48-4EE5-A23F-91DC5F18948D}" type="slidenum">
              <a:rPr lang="da-DK" smtClean="0"/>
              <a:t>‹nr.›</a:t>
            </a:fld>
            <a:endParaRPr lang="da-DK"/>
          </a:p>
        </p:txBody>
      </p:sp>
    </p:spTree>
    <p:extLst>
      <p:ext uri="{BB962C8B-B14F-4D97-AF65-F5344CB8AC3E}">
        <p14:creationId xmlns:p14="http://schemas.microsoft.com/office/powerpoint/2010/main" val="156657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8B283-E783-46E9-99A1-672A478CE19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7075D64-6062-4834-8103-A39BEF5F4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03080A9-DB8D-4D76-A761-3CD982ECA818}"/>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5" name="Pladsholder til sidefod 4">
            <a:extLst>
              <a:ext uri="{FF2B5EF4-FFF2-40B4-BE49-F238E27FC236}">
                <a16:creationId xmlns:a16="http://schemas.microsoft.com/office/drawing/2014/main" id="{253AA3CF-7480-4A7A-A02B-0DF72EF2AD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9F0EE1A-6AD3-453A-8CC2-F8F1BF1CCAD0}"/>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23822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6B285-BD83-4467-9BF5-AD8354BCB97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2E7330C-5BB2-49E0-96C9-D15623864842}"/>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B4DB2A-4E4E-459D-BA62-AD66F3DAFFE5}"/>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5" name="Pladsholder til sidefod 4">
            <a:extLst>
              <a:ext uri="{FF2B5EF4-FFF2-40B4-BE49-F238E27FC236}">
                <a16:creationId xmlns:a16="http://schemas.microsoft.com/office/drawing/2014/main" id="{4221280C-A677-4763-BE37-9984E36C1A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69091C-94D0-4223-B6A3-01EF7EDBB86E}"/>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392012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A388-3527-4236-A0B0-1E01817A34E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B10C170-9DFF-49DA-ADD5-AD9F44320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0932597A-9932-450D-98B0-7CB281933F98}"/>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5" name="Pladsholder til sidefod 4">
            <a:extLst>
              <a:ext uri="{FF2B5EF4-FFF2-40B4-BE49-F238E27FC236}">
                <a16:creationId xmlns:a16="http://schemas.microsoft.com/office/drawing/2014/main" id="{0106A1CF-FA18-44A4-906C-CC029C73394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6BCFE0B-A212-4C1F-9B87-DCAE807F3288}"/>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38608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30B79-C077-4E7A-A0AF-DB89FD3256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CDD05D-D22E-4F3B-845E-AA22AC7C24F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2692FC5-0430-4B9A-9C34-FC70681B83F2}"/>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505085C-9797-4900-B169-D4926BABC4E8}"/>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6" name="Pladsholder til sidefod 5">
            <a:extLst>
              <a:ext uri="{FF2B5EF4-FFF2-40B4-BE49-F238E27FC236}">
                <a16:creationId xmlns:a16="http://schemas.microsoft.com/office/drawing/2014/main" id="{40CEBFD7-E3C5-4938-ABA0-5911EF14D41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579F7DC-EF35-41C2-B0B1-E648318B963F}"/>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0827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DD3E2-41B0-4079-88AE-8A702329DC2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1E69641-4823-4287-9326-BBBB391A9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DAF63B3C-BDFC-41A7-B633-878F0B1E04A4}"/>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4C469B5-815E-4615-9FF0-A065EEB92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30057266-3355-47D3-8472-074CC59E5C40}"/>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EB4128B-EC92-4B8D-BC29-DFD6F629D408}"/>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8" name="Pladsholder til sidefod 7">
            <a:extLst>
              <a:ext uri="{FF2B5EF4-FFF2-40B4-BE49-F238E27FC236}">
                <a16:creationId xmlns:a16="http://schemas.microsoft.com/office/drawing/2014/main" id="{ABC26542-27AE-4279-A2A8-03636D33DDD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9FA79F-9552-46F4-ACBA-4045D74030EC}"/>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399487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8E521-AEFC-4F40-86E4-017FA972F9A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E910CFF-426F-4B6C-A52A-C8125A642261}"/>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4" name="Pladsholder til sidefod 3">
            <a:extLst>
              <a:ext uri="{FF2B5EF4-FFF2-40B4-BE49-F238E27FC236}">
                <a16:creationId xmlns:a16="http://schemas.microsoft.com/office/drawing/2014/main" id="{007D96A1-82F8-4C9E-B612-868FB2A1609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4ED7A2A-7F7C-4F6A-A6F8-D7AD23401CE3}"/>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67181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3952E16-3F27-4607-AE4C-22DD1CF8AB07}"/>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3" name="Pladsholder til sidefod 2">
            <a:extLst>
              <a:ext uri="{FF2B5EF4-FFF2-40B4-BE49-F238E27FC236}">
                <a16:creationId xmlns:a16="http://schemas.microsoft.com/office/drawing/2014/main" id="{4D6C0867-C7AF-45BB-ABB2-BF71D0664D9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D493F03-13B5-4CF7-8FF8-6C16535BED09}"/>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422167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0A594-4C48-4E51-94EF-993B223A81D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D339787-9C8B-4936-9540-F86A8F2D3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9C7B976-1747-4FF8-8E15-026955664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6C8289D0-4146-4263-94CE-E7D6A19A054F}"/>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6" name="Pladsholder til sidefod 5">
            <a:extLst>
              <a:ext uri="{FF2B5EF4-FFF2-40B4-BE49-F238E27FC236}">
                <a16:creationId xmlns:a16="http://schemas.microsoft.com/office/drawing/2014/main" id="{B6C4F20F-67A1-4BA6-9A5C-48033843A4E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F39960-B87E-423E-81A5-2AC356A94169}"/>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23860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4A00E-9444-499B-B718-4936074DDEF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379E670-E03B-4161-8F4F-603C5D14E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3B82E261-4C16-406B-A8FE-F64A07871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C56735CA-4CC2-4BB8-A89E-8582B29E887E}"/>
              </a:ext>
            </a:extLst>
          </p:cNvPr>
          <p:cNvSpPr>
            <a:spLocks noGrp="1"/>
          </p:cNvSpPr>
          <p:nvPr>
            <p:ph type="dt" sz="half" idx="10"/>
          </p:nvPr>
        </p:nvSpPr>
        <p:spPr/>
        <p:txBody>
          <a:bodyPr/>
          <a:lstStyle/>
          <a:p>
            <a:fld id="{18AD0234-7013-42C4-BF41-BD3AA1C6FAB0}" type="datetimeFigureOut">
              <a:rPr lang="da-DK" smtClean="0"/>
              <a:t>18-11-2024</a:t>
            </a:fld>
            <a:endParaRPr lang="da-DK"/>
          </a:p>
        </p:txBody>
      </p:sp>
      <p:sp>
        <p:nvSpPr>
          <p:cNvPr id="6" name="Pladsholder til sidefod 5">
            <a:extLst>
              <a:ext uri="{FF2B5EF4-FFF2-40B4-BE49-F238E27FC236}">
                <a16:creationId xmlns:a16="http://schemas.microsoft.com/office/drawing/2014/main" id="{4A1CA63F-4035-48AA-A4A0-288EA8DE6D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DC78504-F002-466B-882C-094AFF491C14}"/>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17338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7C1EC70-7FEB-464F-95CC-C0B31ED1E3E0}"/>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1122CA0-9FF1-4FE7-B45E-816DF38AB5A9}"/>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CDA6DE-CA6F-4FF5-8C24-497C3CB3C38F}"/>
              </a:ext>
            </a:extLst>
          </p:cNvPr>
          <p:cNvSpPr>
            <a:spLocks noGrp="1"/>
          </p:cNvSpPr>
          <p:nvPr>
            <p:ph type="dt" sz="half" idx="2"/>
          </p:nvPr>
        </p:nvSpPr>
        <p:spPr>
          <a:xfrm>
            <a:off x="0" y="6912000"/>
            <a:ext cx="0" cy="0"/>
          </a:xfrm>
          <a:prstGeom prst="rect">
            <a:avLst/>
          </a:prstGeom>
        </p:spPr>
        <p:txBody>
          <a:bodyPr vert="horz" lIns="0" tIns="0" rIns="0" bIns="0" rtlCol="0" anchor="ctr">
            <a:noAutofit/>
          </a:bodyPr>
          <a:lstStyle>
            <a:lvl1pPr algn="l">
              <a:defRPr sz="100">
                <a:noFill/>
              </a:defRPr>
            </a:lvl1pPr>
          </a:lstStyle>
          <a:p>
            <a:fld id="{18AD0234-7013-42C4-BF41-BD3AA1C6FAB0}" type="datetimeFigureOut">
              <a:rPr lang="da-DK" smtClean="0"/>
              <a:pPr/>
              <a:t>18-11-2024</a:t>
            </a:fld>
            <a:endParaRPr lang="da-DK"/>
          </a:p>
        </p:txBody>
      </p:sp>
      <p:sp>
        <p:nvSpPr>
          <p:cNvPr id="5" name="Pladsholder til sidefod 4">
            <a:extLst>
              <a:ext uri="{FF2B5EF4-FFF2-40B4-BE49-F238E27FC236}">
                <a16:creationId xmlns:a16="http://schemas.microsoft.com/office/drawing/2014/main" id="{61ED00B5-B2C5-4F49-8511-40CE16705D32}"/>
              </a:ext>
            </a:extLst>
          </p:cNvPr>
          <p:cNvSpPr>
            <a:spLocks noGrp="1"/>
          </p:cNvSpPr>
          <p:nvPr>
            <p:ph type="ftr" sz="quarter" idx="3"/>
          </p:nvPr>
        </p:nvSpPr>
        <p:spPr>
          <a:xfrm>
            <a:off x="0" y="6912000"/>
            <a:ext cx="0" cy="0"/>
          </a:xfrm>
          <a:prstGeom prst="rect">
            <a:avLst/>
          </a:prstGeom>
        </p:spPr>
        <p:txBody>
          <a:bodyPr vert="horz" lIns="0" tIns="0" rIns="0" bIns="0" rtlCol="0" anchor="ctr">
            <a:noAutofit/>
          </a:bodyPr>
          <a:lstStyle>
            <a:lvl1pPr algn="ctr">
              <a:defRPr sz="100">
                <a:noFill/>
              </a:defRPr>
            </a:lvl1pPr>
          </a:lstStyle>
          <a:p>
            <a:endParaRPr lang="da-DK"/>
          </a:p>
        </p:txBody>
      </p:sp>
      <p:sp>
        <p:nvSpPr>
          <p:cNvPr id="6" name="Pladsholder til slidenummer 5">
            <a:extLst>
              <a:ext uri="{FF2B5EF4-FFF2-40B4-BE49-F238E27FC236}">
                <a16:creationId xmlns:a16="http://schemas.microsoft.com/office/drawing/2014/main" id="{BE5F9F54-69EA-4A42-AF02-A5D04FC59BA6}"/>
              </a:ext>
            </a:extLst>
          </p:cNvPr>
          <p:cNvSpPr>
            <a:spLocks noGrp="1"/>
          </p:cNvSpPr>
          <p:nvPr>
            <p:ph type="sldNum" sz="quarter" idx="4"/>
          </p:nvPr>
        </p:nvSpPr>
        <p:spPr>
          <a:xfrm>
            <a:off x="0" y="6912000"/>
            <a:ext cx="0" cy="0"/>
          </a:xfrm>
          <a:prstGeom prst="rect">
            <a:avLst/>
          </a:prstGeom>
        </p:spPr>
        <p:txBody>
          <a:bodyPr vert="horz" lIns="0" tIns="0" rIns="0" bIns="0" rtlCol="0" anchor="ctr">
            <a:noAutofit/>
          </a:bodyPr>
          <a:lstStyle>
            <a:lvl1pPr algn="r">
              <a:defRPr sz="100">
                <a:noFill/>
              </a:defRPr>
            </a:lvl1pPr>
          </a:lstStyle>
          <a:p>
            <a:fld id="{418B5EFA-0139-475E-846D-A5C57EBD2247}" type="slidenum">
              <a:rPr lang="da-DK" smtClean="0"/>
              <a:pPr/>
              <a:t>‹nr.›</a:t>
            </a:fld>
            <a:endParaRPr lang="da-DK"/>
          </a:p>
        </p:txBody>
      </p:sp>
    </p:spTree>
    <p:extLst>
      <p:ext uri="{BB962C8B-B14F-4D97-AF65-F5344CB8AC3E}">
        <p14:creationId xmlns:p14="http://schemas.microsoft.com/office/powerpoint/2010/main" val="2265934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der udfylder 2/3 af siden. I den grønne figur er sikkerhedsstyrelsens logo og der står 2024 i hjørnet af figuren. Der kører en lilla linje fra bunden op, og ud til højr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E405DB7B-BCEB-43EB-A623-910D0F8E0B69}"/>
              </a:ext>
            </a:extLst>
          </p:cNvPr>
          <p:cNvSpPr txBox="1"/>
          <p:nvPr/>
        </p:nvSpPr>
        <p:spPr>
          <a:xfrm>
            <a:off x="969108" y="3936196"/>
            <a:ext cx="1141787" cy="307777"/>
          </a:xfrm>
          <a:prstGeom prst="rect">
            <a:avLst/>
          </a:prstGeom>
          <a:noFill/>
        </p:spPr>
        <p:txBody>
          <a:bodyPr wrap="none" rtlCol="0">
            <a:spAutoFit/>
          </a:bodyPr>
          <a:lstStyle/>
          <a:p>
            <a:r>
              <a:rPr lang="da-DK" sz="1400" dirty="0">
                <a:solidFill>
                  <a:schemeClr val="bg1"/>
                </a:solidFill>
              </a:rPr>
              <a:t>7.-10. klasse</a:t>
            </a:r>
          </a:p>
        </p:txBody>
      </p:sp>
      <p:sp>
        <p:nvSpPr>
          <p:cNvPr id="3" name="Tekstfelt 2">
            <a:extLst>
              <a:ext uri="{FF2B5EF4-FFF2-40B4-BE49-F238E27FC236}">
                <a16:creationId xmlns:a16="http://schemas.microsoft.com/office/drawing/2014/main" id="{406432E8-1561-4299-828B-A3A009421F1C}"/>
              </a:ext>
            </a:extLst>
          </p:cNvPr>
          <p:cNvSpPr txBox="1"/>
          <p:nvPr/>
        </p:nvSpPr>
        <p:spPr>
          <a:xfrm>
            <a:off x="973532" y="2766646"/>
            <a:ext cx="2798523" cy="830997"/>
          </a:xfrm>
          <a:prstGeom prst="rect">
            <a:avLst/>
          </a:prstGeom>
          <a:noFill/>
        </p:spPr>
        <p:txBody>
          <a:bodyPr wrap="none" rtlCol="0">
            <a:spAutoFit/>
          </a:bodyPr>
          <a:lstStyle/>
          <a:p>
            <a:r>
              <a:rPr lang="da-DK" sz="4800" dirty="0">
                <a:solidFill>
                  <a:schemeClr val="bg1"/>
                </a:solidFill>
              </a:rPr>
              <a:t>fyrværkeri</a:t>
            </a:r>
          </a:p>
        </p:txBody>
      </p:sp>
      <p:sp>
        <p:nvSpPr>
          <p:cNvPr id="2" name="Tekstfelt 1">
            <a:extLst>
              <a:ext uri="{FF2B5EF4-FFF2-40B4-BE49-F238E27FC236}">
                <a16:creationId xmlns:a16="http://schemas.microsoft.com/office/drawing/2014/main" id="{6FB3778D-3091-4EA9-83D5-6550C7EC273C}"/>
              </a:ext>
            </a:extLst>
          </p:cNvPr>
          <p:cNvSpPr txBox="1"/>
          <p:nvPr/>
        </p:nvSpPr>
        <p:spPr>
          <a:xfrm>
            <a:off x="969108" y="1735015"/>
            <a:ext cx="5605894" cy="1323439"/>
          </a:xfrm>
          <a:prstGeom prst="rect">
            <a:avLst/>
          </a:prstGeom>
          <a:noFill/>
        </p:spPr>
        <p:txBody>
          <a:bodyPr wrap="none" rtlCol="0">
            <a:spAutoFit/>
          </a:bodyPr>
          <a:lstStyle/>
          <a:p>
            <a:r>
              <a:rPr lang="da-DK" sz="8000" dirty="0">
                <a:solidFill>
                  <a:schemeClr val="bg1"/>
                </a:solidFill>
                <a:latin typeface="Franklin Gothic Heavy" panose="020B0903020102020204" pitchFamily="34" charset="0"/>
              </a:rPr>
              <a:t>Sikker med</a:t>
            </a:r>
          </a:p>
        </p:txBody>
      </p:sp>
      <p:sp>
        <p:nvSpPr>
          <p:cNvPr id="6" name="Titel 5" hidden="1">
            <a:extLst>
              <a:ext uri="{FF2B5EF4-FFF2-40B4-BE49-F238E27FC236}">
                <a16:creationId xmlns:a16="http://schemas.microsoft.com/office/drawing/2014/main" id="{2270160F-423F-470A-B017-F732FFAB07C2}"/>
              </a:ext>
            </a:extLst>
          </p:cNvPr>
          <p:cNvSpPr>
            <a:spLocks noGrp="1"/>
          </p:cNvSpPr>
          <p:nvPr>
            <p:ph type="ctrTitle"/>
          </p:nvPr>
        </p:nvSpPr>
        <p:spPr/>
        <p:txBody>
          <a:bodyPr/>
          <a:lstStyle/>
          <a:p>
            <a:r>
              <a:rPr lang="da-DK" dirty="0"/>
              <a:t>Slide 1</a:t>
            </a:r>
          </a:p>
        </p:txBody>
      </p:sp>
    </p:spTree>
    <p:extLst>
      <p:ext uri="{BB962C8B-B14F-4D97-AF65-F5344CB8AC3E}">
        <p14:creationId xmlns:p14="http://schemas.microsoft.com/office/powerpoint/2010/main" val="115438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e der fylder cirka halvdelen, I den hvide del af siden står der to datoer, henholdsvis 31 december og første januar">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98601059-242F-4552-BECF-40B35DB7179F}"/>
              </a:ext>
            </a:extLst>
          </p:cNvPr>
          <p:cNvSpPr txBox="1"/>
          <p:nvPr/>
        </p:nvSpPr>
        <p:spPr>
          <a:xfrm>
            <a:off x="6152148" y="4735893"/>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Du må dog først fyre det af </a:t>
            </a:r>
          </a:p>
          <a:p>
            <a:r>
              <a:rPr lang="da-DK" sz="2000" dirty="0">
                <a:solidFill>
                  <a:schemeClr val="bg1"/>
                </a:solidFill>
                <a:latin typeface="Franklin Gothic Book" panose="020B0503020102020204" pitchFamily="34" charset="0"/>
              </a:rPr>
              <a:t>d. 31. december til og med d. 1. januar.</a:t>
            </a:r>
          </a:p>
        </p:txBody>
      </p:sp>
      <p:sp>
        <p:nvSpPr>
          <p:cNvPr id="6" name="Tekstfelt 5">
            <a:extLst>
              <a:ext uri="{FF2B5EF4-FFF2-40B4-BE49-F238E27FC236}">
                <a16:creationId xmlns:a16="http://schemas.microsoft.com/office/drawing/2014/main" id="{42291E50-686E-49B4-9EB7-1B1F5F30DA1B}"/>
              </a:ext>
            </a:extLst>
          </p:cNvPr>
          <p:cNvSpPr txBox="1"/>
          <p:nvPr/>
        </p:nvSpPr>
        <p:spPr>
          <a:xfrm>
            <a:off x="6152147" y="3822800"/>
            <a:ext cx="4446987"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Der må sælges fyrværkeri fra</a:t>
            </a:r>
          </a:p>
          <a:p>
            <a:r>
              <a:rPr lang="da-DK" sz="2000" dirty="0">
                <a:solidFill>
                  <a:schemeClr val="bg1"/>
                </a:solidFill>
                <a:latin typeface="Franklin Gothic Book" panose="020B0503020102020204" pitchFamily="34" charset="0"/>
              </a:rPr>
              <a:t>d. </a:t>
            </a:r>
            <a:r>
              <a:rPr lang="da-DK" sz="2000">
                <a:solidFill>
                  <a:schemeClr val="bg1"/>
                </a:solidFill>
                <a:latin typeface="Franklin Gothic Book" panose="020B0503020102020204" pitchFamily="34" charset="0"/>
              </a:rPr>
              <a:t>15. </a:t>
            </a:r>
            <a:r>
              <a:rPr lang="da-DK" sz="2000" dirty="0">
                <a:solidFill>
                  <a:schemeClr val="bg1"/>
                </a:solidFill>
                <a:latin typeface="Franklin Gothic Book" panose="020B0503020102020204" pitchFamily="34" charset="0"/>
              </a:rPr>
              <a:t>december til og med d. 1. januar.</a:t>
            </a:r>
          </a:p>
        </p:txBody>
      </p:sp>
      <p:sp>
        <p:nvSpPr>
          <p:cNvPr id="3" name="Tekstfelt 2">
            <a:extLst>
              <a:ext uri="{FF2B5EF4-FFF2-40B4-BE49-F238E27FC236}">
                <a16:creationId xmlns:a16="http://schemas.microsoft.com/office/drawing/2014/main" id="{498E97E3-F3C1-4CD5-A8D2-629556C242F2}"/>
              </a:ext>
            </a:extLst>
          </p:cNvPr>
          <p:cNvSpPr txBox="1"/>
          <p:nvPr/>
        </p:nvSpPr>
        <p:spPr>
          <a:xfrm>
            <a:off x="5502236" y="1334032"/>
            <a:ext cx="4560864" cy="1938992"/>
          </a:xfrm>
          <a:prstGeom prst="rect">
            <a:avLst/>
          </a:prstGeom>
          <a:noFill/>
        </p:spPr>
        <p:txBody>
          <a:bodyPr wrap="none" rtlCol="0">
            <a:spAutoFit/>
          </a:bodyPr>
          <a:lstStyle/>
          <a:p>
            <a:r>
              <a:rPr lang="da-DK" sz="4000" dirty="0">
                <a:solidFill>
                  <a:schemeClr val="bg1"/>
                </a:solidFill>
                <a:latin typeface="Franklin Gothic" panose="02000003060000020004" pitchFamily="2" charset="0"/>
              </a:rPr>
              <a:t>Hvornår må man </a:t>
            </a:r>
          </a:p>
          <a:p>
            <a:r>
              <a:rPr lang="da-DK" sz="4000" dirty="0">
                <a:solidFill>
                  <a:schemeClr val="bg1"/>
                </a:solidFill>
                <a:latin typeface="Franklin Gothic" panose="02000003060000020004" pitchFamily="2" charset="0"/>
              </a:rPr>
              <a:t>købe og skyde </a:t>
            </a:r>
          </a:p>
          <a:p>
            <a:r>
              <a:rPr lang="da-DK" sz="4000" dirty="0">
                <a:solidFill>
                  <a:schemeClr val="bg1"/>
                </a:solidFill>
                <a:latin typeface="Franklin Gothic" panose="02000003060000020004" pitchFamily="2" charset="0"/>
              </a:rPr>
              <a:t>fyrværkeri af?</a:t>
            </a:r>
          </a:p>
        </p:txBody>
      </p:sp>
      <p:sp>
        <p:nvSpPr>
          <p:cNvPr id="2" name="Titel 1" hidden="1">
            <a:extLst>
              <a:ext uri="{FF2B5EF4-FFF2-40B4-BE49-F238E27FC236}">
                <a16:creationId xmlns:a16="http://schemas.microsoft.com/office/drawing/2014/main" id="{BAC8BB46-F2A0-4E7A-A5B2-6B33B3CD5399}"/>
              </a:ext>
            </a:extLst>
          </p:cNvPr>
          <p:cNvSpPr>
            <a:spLocks noGrp="1"/>
          </p:cNvSpPr>
          <p:nvPr>
            <p:ph type="ctrTitle"/>
          </p:nvPr>
        </p:nvSpPr>
        <p:spPr/>
        <p:txBody>
          <a:bodyPr/>
          <a:lstStyle/>
          <a:p>
            <a:r>
              <a:rPr lang="da-DK" dirty="0"/>
              <a:t>Slide 10</a:t>
            </a:r>
          </a:p>
        </p:txBody>
      </p:sp>
    </p:spTree>
    <p:extLst>
      <p:ext uri="{BB962C8B-B14F-4D97-AF65-F5344CB8AC3E}">
        <p14:creationId xmlns:p14="http://schemas.microsoft.com/office/powerpoint/2010/main" val="163775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På en baggrund der er halv lilla og halv hvid er der en grøn figur der fylder 2/3 af sid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4AC44EE7-E1EC-4C36-AD72-DD6CDA456598}"/>
              </a:ext>
            </a:extLst>
          </p:cNvPr>
          <p:cNvSpPr txBox="1"/>
          <p:nvPr/>
        </p:nvSpPr>
        <p:spPr>
          <a:xfrm>
            <a:off x="2117859" y="4234348"/>
            <a:ext cx="7956281" cy="830997"/>
          </a:xfrm>
          <a:prstGeom prst="rect">
            <a:avLst/>
          </a:prstGeom>
          <a:noFill/>
        </p:spPr>
        <p:txBody>
          <a:bodyPr wrap="none" rtlCol="0">
            <a:spAutoFit/>
          </a:bodyPr>
          <a:lstStyle/>
          <a:p>
            <a:r>
              <a:rPr lang="da-DK" sz="7200" baseline="30000" dirty="0">
                <a:solidFill>
                  <a:schemeClr val="bg1"/>
                </a:solidFill>
                <a:latin typeface="Franklin Gothic Book" panose="020B0503020102020204" pitchFamily="34" charset="0"/>
              </a:rPr>
              <a:t>kommunikerer man sikkerhed</a:t>
            </a:r>
          </a:p>
        </p:txBody>
      </p:sp>
      <p:sp>
        <p:nvSpPr>
          <p:cNvPr id="3" name="Tekstfelt 2">
            <a:extLst>
              <a:ext uri="{FF2B5EF4-FFF2-40B4-BE49-F238E27FC236}">
                <a16:creationId xmlns:a16="http://schemas.microsoft.com/office/drawing/2014/main" id="{A71AAAB5-9B77-4513-A07D-F35BE01AC346}"/>
              </a:ext>
            </a:extLst>
          </p:cNvPr>
          <p:cNvSpPr txBox="1"/>
          <p:nvPr/>
        </p:nvSpPr>
        <p:spPr>
          <a:xfrm>
            <a:off x="3813965" y="3429000"/>
            <a:ext cx="4564070" cy="1220847"/>
          </a:xfrm>
          <a:prstGeom prst="rect">
            <a:avLst/>
          </a:prstGeom>
          <a:noFill/>
        </p:spPr>
        <p:txBody>
          <a:bodyPr wrap="none" rtlCol="0">
            <a:spAutoFit/>
          </a:bodyPr>
          <a:lstStyle/>
          <a:p>
            <a:r>
              <a:rPr lang="da-DK" sz="11000" baseline="30000" dirty="0">
                <a:solidFill>
                  <a:schemeClr val="bg1"/>
                </a:solidFill>
                <a:latin typeface="Franklin Gothic" panose="02000003060000020004" pitchFamily="2" charset="0"/>
              </a:rPr>
              <a:t>Hvordan?</a:t>
            </a:r>
          </a:p>
        </p:txBody>
      </p:sp>
      <p:sp>
        <p:nvSpPr>
          <p:cNvPr id="2" name="Titel 1" hidden="1">
            <a:extLst>
              <a:ext uri="{FF2B5EF4-FFF2-40B4-BE49-F238E27FC236}">
                <a16:creationId xmlns:a16="http://schemas.microsoft.com/office/drawing/2014/main" id="{8D5A1871-910B-49F5-B72C-0FD6153F4061}"/>
              </a:ext>
            </a:extLst>
          </p:cNvPr>
          <p:cNvSpPr>
            <a:spLocks noGrp="1"/>
          </p:cNvSpPr>
          <p:nvPr>
            <p:ph type="ctrTitle"/>
          </p:nvPr>
        </p:nvSpPr>
        <p:spPr/>
        <p:txBody>
          <a:bodyPr/>
          <a:lstStyle/>
          <a:p>
            <a:r>
              <a:rPr lang="da-DK" dirty="0"/>
              <a:t>Slide 11</a:t>
            </a:r>
          </a:p>
        </p:txBody>
      </p:sp>
    </p:spTree>
    <p:extLst>
      <p:ext uri="{BB962C8B-B14F-4D97-AF65-F5344CB8AC3E}">
        <p14:creationId xmlns:p14="http://schemas.microsoft.com/office/powerpoint/2010/main" val="112512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På en hvid baggrund kører der en tynd lilla linje vandret igennem siden. På linjen er fem grønne kasser. I kasserne er der logoer. De logoer er henholdsvis et tv, en sms reklame, en computerskærm, en sodavandsdåse og en mikrofo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5" name="Tekstfelt 14">
            <a:extLst>
              <a:ext uri="{FF2B5EF4-FFF2-40B4-BE49-F238E27FC236}">
                <a16:creationId xmlns:a16="http://schemas.microsoft.com/office/drawing/2014/main" id="{C9FE4C64-F96A-4FC3-A48C-8AB0EB20E0A7}"/>
              </a:ext>
            </a:extLst>
          </p:cNvPr>
          <p:cNvSpPr txBox="1"/>
          <p:nvPr/>
        </p:nvSpPr>
        <p:spPr>
          <a:xfrm>
            <a:off x="9356535" y="4323929"/>
            <a:ext cx="1885837" cy="1569660"/>
          </a:xfrm>
          <a:prstGeom prst="rect">
            <a:avLst/>
          </a:prstGeom>
          <a:noFill/>
        </p:spPr>
        <p:txBody>
          <a:bodyPr wrap="none" rtlCol="0">
            <a:spAutoFit/>
          </a:bodyPr>
          <a:lstStyle/>
          <a:p>
            <a:pPr algn="ctr"/>
            <a:r>
              <a:rPr lang="da-DK" sz="1600" dirty="0">
                <a:latin typeface="Franklin Gothic Book" panose="020B0503020102020204" pitchFamily="34" charset="0"/>
              </a:rPr>
              <a:t>En type reklame, </a:t>
            </a:r>
          </a:p>
          <a:p>
            <a:pPr algn="ctr"/>
            <a:r>
              <a:rPr lang="da-DK" sz="1600" dirty="0">
                <a:latin typeface="Franklin Gothic Book" panose="020B0503020102020204" pitchFamily="34" charset="0"/>
              </a:rPr>
              <a:t>hvor en person, </a:t>
            </a:r>
          </a:p>
          <a:p>
            <a:pPr algn="ctr"/>
            <a:r>
              <a:rPr lang="da-DK" sz="1600" dirty="0">
                <a:latin typeface="Franklin Gothic Book" panose="020B0503020102020204" pitchFamily="34" charset="0"/>
              </a:rPr>
              <a:t>typisk en vært eller </a:t>
            </a:r>
          </a:p>
          <a:p>
            <a:pPr algn="ctr"/>
            <a:r>
              <a:rPr lang="da-DK" sz="1600" dirty="0" err="1">
                <a:latin typeface="Franklin Gothic Book" panose="020B0503020102020204" pitchFamily="34" charset="0"/>
              </a:rPr>
              <a:t>influencer</a:t>
            </a:r>
            <a:r>
              <a:rPr lang="da-DK" sz="1600" dirty="0">
                <a:latin typeface="Franklin Gothic Book" panose="020B0503020102020204" pitchFamily="34" charset="0"/>
              </a:rPr>
              <a:t>, læser </a:t>
            </a:r>
          </a:p>
          <a:p>
            <a:pPr algn="ctr"/>
            <a:r>
              <a:rPr lang="da-DK" sz="1600" dirty="0">
                <a:latin typeface="Franklin Gothic Book" panose="020B0503020102020204" pitchFamily="34" charset="0"/>
              </a:rPr>
              <a:t>en reklame højt for </a:t>
            </a:r>
          </a:p>
          <a:p>
            <a:pPr algn="ctr"/>
            <a:r>
              <a:rPr lang="da-DK" sz="1600" dirty="0">
                <a:latin typeface="Franklin Gothic Book" panose="020B0503020102020204" pitchFamily="34" charset="0"/>
              </a:rPr>
              <a:t>lyttere eller seere.</a:t>
            </a:r>
          </a:p>
        </p:txBody>
      </p:sp>
      <p:sp>
        <p:nvSpPr>
          <p:cNvPr id="14" name="Tekstfelt 13">
            <a:extLst>
              <a:ext uri="{FF2B5EF4-FFF2-40B4-BE49-F238E27FC236}">
                <a16:creationId xmlns:a16="http://schemas.microsoft.com/office/drawing/2014/main" id="{AEA57DA4-0090-4663-804B-918EEFAD519F}"/>
              </a:ext>
            </a:extLst>
          </p:cNvPr>
          <p:cNvSpPr txBox="1"/>
          <p:nvPr/>
        </p:nvSpPr>
        <p:spPr>
          <a:xfrm>
            <a:off x="9611714" y="3954597"/>
            <a:ext cx="1295547" cy="338554"/>
          </a:xfrm>
          <a:prstGeom prst="rect">
            <a:avLst/>
          </a:prstGeom>
          <a:noFill/>
        </p:spPr>
        <p:txBody>
          <a:bodyPr wrap="none" rtlCol="0">
            <a:spAutoFit/>
          </a:bodyPr>
          <a:lstStyle/>
          <a:p>
            <a:pPr algn="ctr"/>
            <a:r>
              <a:rPr lang="da-DK" sz="1600" dirty="0">
                <a:latin typeface="Franklin Gothic" panose="02000003060000020004" pitchFamily="2" charset="0"/>
              </a:rPr>
              <a:t>AD-READS</a:t>
            </a:r>
          </a:p>
        </p:txBody>
      </p:sp>
      <p:sp>
        <p:nvSpPr>
          <p:cNvPr id="13" name="Tekstfelt 12">
            <a:extLst>
              <a:ext uri="{FF2B5EF4-FFF2-40B4-BE49-F238E27FC236}">
                <a16:creationId xmlns:a16="http://schemas.microsoft.com/office/drawing/2014/main" id="{B152FEAD-59EE-4820-BA49-B8C8766A82D7}"/>
              </a:ext>
            </a:extLst>
          </p:cNvPr>
          <p:cNvSpPr txBox="1"/>
          <p:nvPr/>
        </p:nvSpPr>
        <p:spPr>
          <a:xfrm>
            <a:off x="7267818" y="4323929"/>
            <a:ext cx="1957074" cy="1569660"/>
          </a:xfrm>
          <a:prstGeom prst="rect">
            <a:avLst/>
          </a:prstGeom>
          <a:noFill/>
        </p:spPr>
        <p:txBody>
          <a:bodyPr wrap="none" rtlCol="0">
            <a:spAutoFit/>
          </a:bodyPr>
          <a:lstStyle/>
          <a:p>
            <a:pPr algn="ctr"/>
            <a:r>
              <a:rPr lang="da-DK" sz="1600" dirty="0">
                <a:latin typeface="Franklin Gothic Book" panose="020B0503020102020204" pitchFamily="34" charset="0"/>
              </a:rPr>
              <a:t>Reklameform, hvor </a:t>
            </a:r>
          </a:p>
          <a:p>
            <a:pPr algn="ctr"/>
            <a:r>
              <a:rPr lang="da-DK" sz="1600" dirty="0">
                <a:latin typeface="Franklin Gothic Book" panose="020B0503020102020204" pitchFamily="34" charset="0"/>
              </a:rPr>
              <a:t>et produkt eller en </a:t>
            </a:r>
          </a:p>
          <a:p>
            <a:pPr algn="ctr"/>
            <a:r>
              <a:rPr lang="da-DK" sz="1600" dirty="0">
                <a:latin typeface="Franklin Gothic Book" panose="020B0503020102020204" pitchFamily="34" charset="0"/>
              </a:rPr>
              <a:t>mærkevare bevidst </a:t>
            </a:r>
          </a:p>
          <a:p>
            <a:pPr algn="ctr"/>
            <a:r>
              <a:rPr lang="da-DK" sz="1600" dirty="0">
                <a:latin typeface="Franklin Gothic Book" panose="020B0503020102020204" pitchFamily="34" charset="0"/>
              </a:rPr>
              <a:t>placeres i en film, </a:t>
            </a:r>
          </a:p>
          <a:p>
            <a:pPr algn="ctr"/>
            <a:r>
              <a:rPr lang="da-DK" sz="1600" dirty="0">
                <a:latin typeface="Franklin Gothic Book" panose="020B0503020102020204" pitchFamily="34" charset="0"/>
              </a:rPr>
              <a:t>tv-serie, musikvideo </a:t>
            </a:r>
          </a:p>
          <a:p>
            <a:pPr algn="ctr"/>
            <a:r>
              <a:rPr lang="da-DK" sz="1600" dirty="0">
                <a:latin typeface="Franklin Gothic Book" panose="020B0503020102020204" pitchFamily="34" charset="0"/>
              </a:rPr>
              <a:t>eller andet.</a:t>
            </a:r>
          </a:p>
        </p:txBody>
      </p:sp>
      <p:sp>
        <p:nvSpPr>
          <p:cNvPr id="9" name="Tekstfelt 8">
            <a:extLst>
              <a:ext uri="{FF2B5EF4-FFF2-40B4-BE49-F238E27FC236}">
                <a16:creationId xmlns:a16="http://schemas.microsoft.com/office/drawing/2014/main" id="{B8508303-6165-441C-ACB0-D65DF6AD1A88}"/>
              </a:ext>
            </a:extLst>
          </p:cNvPr>
          <p:cNvSpPr txBox="1"/>
          <p:nvPr/>
        </p:nvSpPr>
        <p:spPr>
          <a:xfrm>
            <a:off x="6816775" y="3954597"/>
            <a:ext cx="2779222" cy="338554"/>
          </a:xfrm>
          <a:prstGeom prst="rect">
            <a:avLst/>
          </a:prstGeom>
          <a:noFill/>
        </p:spPr>
        <p:txBody>
          <a:bodyPr wrap="none" rtlCol="0">
            <a:spAutoFit/>
          </a:bodyPr>
          <a:lstStyle/>
          <a:p>
            <a:pPr algn="ctr"/>
            <a:r>
              <a:rPr lang="da-DK" sz="1600" dirty="0">
                <a:latin typeface="Franklin Gothic" panose="02000003060000020004" pitchFamily="2" charset="0"/>
              </a:rPr>
              <a:t>PRODUKTPLACERINGER</a:t>
            </a:r>
          </a:p>
        </p:txBody>
      </p:sp>
      <p:sp>
        <p:nvSpPr>
          <p:cNvPr id="12" name="Tekstfelt 11">
            <a:extLst>
              <a:ext uri="{FF2B5EF4-FFF2-40B4-BE49-F238E27FC236}">
                <a16:creationId xmlns:a16="http://schemas.microsoft.com/office/drawing/2014/main" id="{13361827-5FF2-49B7-BDAC-B8201D69ED20}"/>
              </a:ext>
            </a:extLst>
          </p:cNvPr>
          <p:cNvSpPr txBox="1"/>
          <p:nvPr/>
        </p:nvSpPr>
        <p:spPr>
          <a:xfrm>
            <a:off x="5066249" y="4323929"/>
            <a:ext cx="2069926" cy="1323439"/>
          </a:xfrm>
          <a:prstGeom prst="rect">
            <a:avLst/>
          </a:prstGeom>
          <a:noFill/>
        </p:spPr>
        <p:txBody>
          <a:bodyPr wrap="none" rtlCol="0">
            <a:spAutoFit/>
          </a:bodyPr>
          <a:lstStyle/>
          <a:p>
            <a:pPr algn="ctr"/>
            <a:r>
              <a:rPr lang="da-DK" sz="1600" dirty="0">
                <a:latin typeface="Franklin Gothic Book" panose="020B0503020102020204" pitchFamily="34" charset="0"/>
              </a:rPr>
              <a:t>Reklame, der er </a:t>
            </a:r>
          </a:p>
          <a:p>
            <a:pPr algn="ctr"/>
            <a:r>
              <a:rPr lang="da-DK" sz="1600" dirty="0">
                <a:latin typeface="Franklin Gothic Book" panose="020B0503020102020204" pitchFamily="34" charset="0"/>
              </a:rPr>
              <a:t>placeret udenfor, </a:t>
            </a:r>
          </a:p>
          <a:p>
            <a:pPr algn="ctr"/>
            <a:r>
              <a:rPr lang="da-DK" sz="1600" dirty="0">
                <a:latin typeface="Franklin Gothic Book" panose="020B0503020102020204" pitchFamily="34" charset="0"/>
              </a:rPr>
              <a:t>typisk på steder, hvor </a:t>
            </a:r>
          </a:p>
          <a:p>
            <a:pPr algn="ctr"/>
            <a:r>
              <a:rPr lang="da-DK" sz="1600" dirty="0">
                <a:latin typeface="Franklin Gothic Book" panose="020B0503020102020204" pitchFamily="34" charset="0"/>
              </a:rPr>
              <a:t>mange mennesker </a:t>
            </a:r>
          </a:p>
          <a:p>
            <a:pPr algn="ctr"/>
            <a:r>
              <a:rPr lang="da-DK" sz="1600" dirty="0">
                <a:latin typeface="Franklin Gothic Book" panose="020B0503020102020204" pitchFamily="34" charset="0"/>
              </a:rPr>
              <a:t>passerer.</a:t>
            </a:r>
          </a:p>
        </p:txBody>
      </p:sp>
      <p:sp>
        <p:nvSpPr>
          <p:cNvPr id="8" name="Tekstfelt 7">
            <a:extLst>
              <a:ext uri="{FF2B5EF4-FFF2-40B4-BE49-F238E27FC236}">
                <a16:creationId xmlns:a16="http://schemas.microsoft.com/office/drawing/2014/main" id="{A9D6169D-7178-48B3-A152-E033A2817795}"/>
              </a:ext>
            </a:extLst>
          </p:cNvPr>
          <p:cNvSpPr txBox="1"/>
          <p:nvPr/>
        </p:nvSpPr>
        <p:spPr>
          <a:xfrm>
            <a:off x="5456789" y="3954597"/>
            <a:ext cx="1273104" cy="338554"/>
          </a:xfrm>
          <a:prstGeom prst="rect">
            <a:avLst/>
          </a:prstGeom>
          <a:noFill/>
        </p:spPr>
        <p:txBody>
          <a:bodyPr wrap="none" rtlCol="0">
            <a:spAutoFit/>
          </a:bodyPr>
          <a:lstStyle/>
          <a:p>
            <a:pPr algn="ctr"/>
            <a:r>
              <a:rPr lang="da-DK" sz="1600" dirty="0">
                <a:latin typeface="Franklin Gothic" panose="02000003060000020004" pitchFamily="2" charset="0"/>
              </a:rPr>
              <a:t>OUTDOOR</a:t>
            </a:r>
          </a:p>
        </p:txBody>
      </p:sp>
      <p:sp>
        <p:nvSpPr>
          <p:cNvPr id="11" name="Tekstfelt 10">
            <a:extLst>
              <a:ext uri="{FF2B5EF4-FFF2-40B4-BE49-F238E27FC236}">
                <a16:creationId xmlns:a16="http://schemas.microsoft.com/office/drawing/2014/main" id="{E7D06FE6-AF0C-4596-8C2C-FDEC67BB9E45}"/>
              </a:ext>
            </a:extLst>
          </p:cNvPr>
          <p:cNvSpPr txBox="1"/>
          <p:nvPr/>
        </p:nvSpPr>
        <p:spPr>
          <a:xfrm>
            <a:off x="3067460" y="4323929"/>
            <a:ext cx="1987018" cy="1569660"/>
          </a:xfrm>
          <a:prstGeom prst="rect">
            <a:avLst/>
          </a:prstGeom>
          <a:noFill/>
        </p:spPr>
        <p:txBody>
          <a:bodyPr wrap="none" rtlCol="0">
            <a:spAutoFit/>
          </a:bodyPr>
          <a:lstStyle/>
          <a:p>
            <a:pPr algn="ctr"/>
            <a:r>
              <a:rPr lang="da-DK" sz="1600" dirty="0">
                <a:latin typeface="Franklin Gothic Book" panose="020B0503020102020204" pitchFamily="34" charset="0"/>
              </a:rPr>
              <a:t>En måde at nå ud til </a:t>
            </a:r>
          </a:p>
          <a:p>
            <a:pPr algn="ctr"/>
            <a:r>
              <a:rPr lang="da-DK" sz="1600" dirty="0">
                <a:latin typeface="Franklin Gothic Book" panose="020B0503020102020204" pitchFamily="34" charset="0"/>
              </a:rPr>
              <a:t>målgrupper på de </a:t>
            </a:r>
          </a:p>
          <a:p>
            <a:pPr algn="ctr"/>
            <a:r>
              <a:rPr lang="da-DK" sz="1600" dirty="0">
                <a:latin typeface="Franklin Gothic Book" panose="020B0503020102020204" pitchFamily="34" charset="0"/>
              </a:rPr>
              <a:t>sociale medier, hvor </a:t>
            </a:r>
          </a:p>
          <a:p>
            <a:pPr algn="ctr"/>
            <a:r>
              <a:rPr lang="da-DK" sz="1600" dirty="0">
                <a:latin typeface="Franklin Gothic Book" panose="020B0503020102020204" pitchFamily="34" charset="0"/>
              </a:rPr>
              <a:t>de bruger meget tid, </a:t>
            </a:r>
          </a:p>
          <a:p>
            <a:pPr algn="ctr"/>
            <a:r>
              <a:rPr lang="da-DK" sz="1600" dirty="0">
                <a:latin typeface="Franklin Gothic Book" panose="020B0503020102020204" pitchFamily="34" charset="0"/>
              </a:rPr>
              <a:t>og engagere dem </a:t>
            </a:r>
          </a:p>
          <a:p>
            <a:pPr algn="ctr"/>
            <a:r>
              <a:rPr lang="da-DK" sz="1600" dirty="0">
                <a:latin typeface="Franklin Gothic Book" panose="020B0503020102020204" pitchFamily="34" charset="0"/>
              </a:rPr>
              <a:t>gennem indhold.</a:t>
            </a:r>
          </a:p>
        </p:txBody>
      </p:sp>
      <p:sp>
        <p:nvSpPr>
          <p:cNvPr id="7" name="Tekstfelt 6">
            <a:extLst>
              <a:ext uri="{FF2B5EF4-FFF2-40B4-BE49-F238E27FC236}">
                <a16:creationId xmlns:a16="http://schemas.microsoft.com/office/drawing/2014/main" id="{7C53E21C-88F2-4D16-AC37-F03C1761293D}"/>
              </a:ext>
            </a:extLst>
          </p:cNvPr>
          <p:cNvSpPr txBox="1"/>
          <p:nvPr/>
        </p:nvSpPr>
        <p:spPr>
          <a:xfrm>
            <a:off x="3669676" y="3954597"/>
            <a:ext cx="782586" cy="338554"/>
          </a:xfrm>
          <a:prstGeom prst="rect">
            <a:avLst/>
          </a:prstGeom>
          <a:noFill/>
        </p:spPr>
        <p:txBody>
          <a:bodyPr wrap="none" rtlCol="0">
            <a:spAutoFit/>
          </a:bodyPr>
          <a:lstStyle/>
          <a:p>
            <a:pPr algn="ctr"/>
            <a:r>
              <a:rPr lang="da-DK" sz="1600" dirty="0">
                <a:latin typeface="Franklin Gothic" panose="02000003060000020004" pitchFamily="2" charset="0"/>
              </a:rPr>
              <a:t>SoMe</a:t>
            </a:r>
          </a:p>
        </p:txBody>
      </p:sp>
      <p:sp>
        <p:nvSpPr>
          <p:cNvPr id="10" name="Tekstfelt 9">
            <a:extLst>
              <a:ext uri="{FF2B5EF4-FFF2-40B4-BE49-F238E27FC236}">
                <a16:creationId xmlns:a16="http://schemas.microsoft.com/office/drawing/2014/main" id="{99B30CFA-E65C-401A-AE86-6B941C171AD7}"/>
              </a:ext>
            </a:extLst>
          </p:cNvPr>
          <p:cNvSpPr txBox="1"/>
          <p:nvPr/>
        </p:nvSpPr>
        <p:spPr>
          <a:xfrm>
            <a:off x="1017909" y="4337900"/>
            <a:ext cx="1842877" cy="1077218"/>
          </a:xfrm>
          <a:prstGeom prst="rect">
            <a:avLst/>
          </a:prstGeom>
          <a:noFill/>
        </p:spPr>
        <p:txBody>
          <a:bodyPr wrap="none" rtlCol="0">
            <a:spAutoFit/>
          </a:bodyPr>
          <a:lstStyle/>
          <a:p>
            <a:pPr algn="ctr"/>
            <a:r>
              <a:rPr lang="da-DK" sz="1600" dirty="0">
                <a:latin typeface="Franklin Gothic Book" panose="020B0503020102020204" pitchFamily="34" charset="0"/>
              </a:rPr>
              <a:t>Kort video, der </a:t>
            </a:r>
          </a:p>
          <a:p>
            <a:pPr algn="ctr"/>
            <a:r>
              <a:rPr lang="da-DK" sz="1600" dirty="0">
                <a:latin typeface="Franklin Gothic Book" panose="020B0503020102020204" pitchFamily="34" charset="0"/>
              </a:rPr>
              <a:t>sendes på TV for </a:t>
            </a:r>
          </a:p>
          <a:p>
            <a:pPr algn="ctr"/>
            <a:r>
              <a:rPr lang="da-DK" sz="1600" dirty="0">
                <a:latin typeface="Franklin Gothic Book" panose="020B0503020102020204" pitchFamily="34" charset="0"/>
              </a:rPr>
              <a:t>at reklamere for et </a:t>
            </a:r>
          </a:p>
          <a:p>
            <a:pPr algn="ctr"/>
            <a:r>
              <a:rPr lang="da-DK" sz="1600" dirty="0">
                <a:latin typeface="Franklin Gothic Book" panose="020B0503020102020204" pitchFamily="34" charset="0"/>
              </a:rPr>
              <a:t>produkt.</a:t>
            </a:r>
          </a:p>
        </p:txBody>
      </p:sp>
      <p:sp>
        <p:nvSpPr>
          <p:cNvPr id="6" name="Tekstfelt 5">
            <a:extLst>
              <a:ext uri="{FF2B5EF4-FFF2-40B4-BE49-F238E27FC236}">
                <a16:creationId xmlns:a16="http://schemas.microsoft.com/office/drawing/2014/main" id="{1B648C8D-E9B4-4444-B16D-FB38F22CA8F2}"/>
              </a:ext>
            </a:extLst>
          </p:cNvPr>
          <p:cNvSpPr txBox="1"/>
          <p:nvPr/>
        </p:nvSpPr>
        <p:spPr>
          <a:xfrm>
            <a:off x="854966" y="3954597"/>
            <a:ext cx="2168764" cy="338554"/>
          </a:xfrm>
          <a:prstGeom prst="rect">
            <a:avLst/>
          </a:prstGeom>
          <a:noFill/>
        </p:spPr>
        <p:txBody>
          <a:bodyPr wrap="square" rtlCol="0">
            <a:spAutoFit/>
          </a:bodyPr>
          <a:lstStyle/>
          <a:p>
            <a:pPr algn="ctr"/>
            <a:r>
              <a:rPr lang="da-DK" sz="1600" dirty="0">
                <a:latin typeface="Franklin Gothic" panose="02000003060000020004" pitchFamily="2" charset="0"/>
              </a:rPr>
              <a:t>TV-REKLAMER</a:t>
            </a:r>
          </a:p>
        </p:txBody>
      </p:sp>
      <p:sp>
        <p:nvSpPr>
          <p:cNvPr id="17" name="Tekstfelt 16">
            <a:extLst>
              <a:ext uri="{FF2B5EF4-FFF2-40B4-BE49-F238E27FC236}">
                <a16:creationId xmlns:a16="http://schemas.microsoft.com/office/drawing/2014/main" id="{5398D38D-8007-4695-9155-9F7E3BACB744}"/>
              </a:ext>
            </a:extLst>
          </p:cNvPr>
          <p:cNvSpPr txBox="1"/>
          <p:nvPr/>
        </p:nvSpPr>
        <p:spPr>
          <a:xfrm>
            <a:off x="3645908" y="1192469"/>
            <a:ext cx="4894866" cy="523220"/>
          </a:xfrm>
          <a:prstGeom prst="rect">
            <a:avLst/>
          </a:prstGeom>
          <a:noFill/>
        </p:spPr>
        <p:txBody>
          <a:bodyPr wrap="none" rtlCol="0">
            <a:spAutoFit/>
          </a:bodyPr>
          <a:lstStyle/>
          <a:p>
            <a:pPr algn="ctr"/>
            <a:r>
              <a:rPr lang="da-DK" sz="2800" dirty="0">
                <a:solidFill>
                  <a:srgbClr val="0D4B4A"/>
                </a:solidFill>
              </a:rPr>
              <a:t>kommunikerer man sikkerhed?</a:t>
            </a:r>
          </a:p>
        </p:txBody>
      </p:sp>
      <p:sp>
        <p:nvSpPr>
          <p:cNvPr id="16" name="Tekstfelt 15">
            <a:extLst>
              <a:ext uri="{FF2B5EF4-FFF2-40B4-BE49-F238E27FC236}">
                <a16:creationId xmlns:a16="http://schemas.microsoft.com/office/drawing/2014/main" id="{35057280-734B-4DF9-92BE-ED5E61A5B0BA}"/>
              </a:ext>
            </a:extLst>
          </p:cNvPr>
          <p:cNvSpPr txBox="1"/>
          <p:nvPr/>
        </p:nvSpPr>
        <p:spPr>
          <a:xfrm>
            <a:off x="4685744" y="569495"/>
            <a:ext cx="2815194" cy="769441"/>
          </a:xfrm>
          <a:prstGeom prst="rect">
            <a:avLst/>
          </a:prstGeom>
          <a:noFill/>
        </p:spPr>
        <p:txBody>
          <a:bodyPr wrap="none" rtlCol="0">
            <a:spAutoFit/>
          </a:bodyPr>
          <a:lstStyle/>
          <a:p>
            <a:pPr algn="ctr"/>
            <a:r>
              <a:rPr lang="da-DK" sz="4400" dirty="0">
                <a:solidFill>
                  <a:srgbClr val="0D4B4A"/>
                </a:solidFill>
                <a:latin typeface="Franklin Gothic" panose="02000003060000020004" pitchFamily="2" charset="0"/>
              </a:rPr>
              <a:t>Hvordan?</a:t>
            </a:r>
          </a:p>
        </p:txBody>
      </p:sp>
      <p:sp>
        <p:nvSpPr>
          <p:cNvPr id="2" name="Titel 1" hidden="1">
            <a:extLst>
              <a:ext uri="{FF2B5EF4-FFF2-40B4-BE49-F238E27FC236}">
                <a16:creationId xmlns:a16="http://schemas.microsoft.com/office/drawing/2014/main" id="{C6EF594D-8350-490D-B680-12B0D27D4B5F}"/>
              </a:ext>
            </a:extLst>
          </p:cNvPr>
          <p:cNvSpPr>
            <a:spLocks noGrp="1"/>
          </p:cNvSpPr>
          <p:nvPr>
            <p:ph type="ctrTitle"/>
          </p:nvPr>
        </p:nvSpPr>
        <p:spPr/>
        <p:txBody>
          <a:bodyPr/>
          <a:lstStyle/>
          <a:p>
            <a:r>
              <a:rPr lang="da-DK" dirty="0"/>
              <a:t>Slide 12</a:t>
            </a:r>
          </a:p>
        </p:txBody>
      </p:sp>
      <p:sp>
        <p:nvSpPr>
          <p:cNvPr id="3" name="Rektangel 2">
            <a:extLst>
              <a:ext uri="{FF2B5EF4-FFF2-40B4-BE49-F238E27FC236}">
                <a16:creationId xmlns:a16="http://schemas.microsoft.com/office/drawing/2014/main" id="{0B83A51F-F7A4-489A-BC14-FBFD0C309319}"/>
              </a:ext>
            </a:extLst>
          </p:cNvPr>
          <p:cNvSpPr/>
          <p:nvPr/>
        </p:nvSpPr>
        <p:spPr>
          <a:xfrm>
            <a:off x="7993988" y="2518807"/>
            <a:ext cx="185124" cy="600251"/>
          </a:xfrm>
          <a:prstGeom prst="rect">
            <a:avLst/>
          </a:prstGeom>
          <a:solidFill>
            <a:srgbClr val="00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251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illa baggrund med opgave skrevet på i stor hvid skrift">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84289F60-A055-4164-A381-B98CB67C9209}"/>
              </a:ext>
            </a:extLst>
          </p:cNvPr>
          <p:cNvSpPr txBox="1"/>
          <p:nvPr/>
        </p:nvSpPr>
        <p:spPr>
          <a:xfrm>
            <a:off x="3405199" y="2237873"/>
            <a:ext cx="5381601" cy="1785104"/>
          </a:xfrm>
          <a:prstGeom prst="rect">
            <a:avLst/>
          </a:prstGeom>
          <a:noFill/>
        </p:spPr>
        <p:txBody>
          <a:bodyPr wrap="none" rtlCol="0">
            <a:spAutoFit/>
          </a:bodyPr>
          <a:lstStyle/>
          <a:p>
            <a:pPr algn="ctr"/>
            <a:r>
              <a:rPr lang="da-DK" sz="11000" dirty="0">
                <a:solidFill>
                  <a:schemeClr val="bg1"/>
                </a:solidFill>
                <a:latin typeface="Franklin Gothic" panose="02000003060000020004" pitchFamily="2" charset="0"/>
              </a:rPr>
              <a:t>Opgave</a:t>
            </a:r>
          </a:p>
        </p:txBody>
      </p:sp>
      <p:sp>
        <p:nvSpPr>
          <p:cNvPr id="2" name="Titel 1" hidden="1">
            <a:extLst>
              <a:ext uri="{FF2B5EF4-FFF2-40B4-BE49-F238E27FC236}">
                <a16:creationId xmlns:a16="http://schemas.microsoft.com/office/drawing/2014/main" id="{FDCCEBD4-9B77-46AE-ABC4-24B5600A133C}"/>
              </a:ext>
            </a:extLst>
          </p:cNvPr>
          <p:cNvSpPr>
            <a:spLocks noGrp="1"/>
          </p:cNvSpPr>
          <p:nvPr>
            <p:ph type="ctrTitle"/>
          </p:nvPr>
        </p:nvSpPr>
        <p:spPr/>
        <p:txBody>
          <a:bodyPr/>
          <a:lstStyle/>
          <a:p>
            <a:r>
              <a:rPr lang="da-DK" dirty="0"/>
              <a:t>Slide 13</a:t>
            </a:r>
          </a:p>
        </p:txBody>
      </p:sp>
    </p:spTree>
    <p:extLst>
      <p:ext uri="{BB962C8B-B14F-4D97-AF65-F5344CB8AC3E}">
        <p14:creationId xmlns:p14="http://schemas.microsoft.com/office/powerpoint/2010/main" val="29039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kører op fra bunden i venstre side og snor sig halvvejs op på sid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AC89ADDC-8EF9-4B08-B1C2-A8F86A543C81}"/>
              </a:ext>
            </a:extLst>
          </p:cNvPr>
          <p:cNvSpPr txBox="1"/>
          <p:nvPr/>
        </p:nvSpPr>
        <p:spPr>
          <a:xfrm>
            <a:off x="7394339" y="1331495"/>
            <a:ext cx="3859198" cy="2554545"/>
          </a:xfrm>
          <a:prstGeom prst="rect">
            <a:avLst/>
          </a:prstGeom>
          <a:noFill/>
        </p:spPr>
        <p:txBody>
          <a:bodyPr wrap="square" rtlCol="0">
            <a:spAutoFit/>
          </a:bodyPr>
          <a:lstStyle/>
          <a:p>
            <a:pPr marL="285750" indent="-285750">
              <a:buFont typeface="Arial" panose="020B0604020202020204" pitchFamily="34" charset="0"/>
              <a:buChar char="•"/>
            </a:pPr>
            <a:r>
              <a:rPr lang="da-DK" sz="2400" baseline="30000" dirty="0">
                <a:latin typeface="Franklin Gothic Book" panose="020B0503020102020204" pitchFamily="34" charset="0"/>
              </a:rPr>
              <a:t>I skal nu selv lave en kampagne, der skal udsendes på sociale medier.</a:t>
            </a:r>
          </a:p>
          <a:p>
            <a:pPr marL="285750" indent="-285750">
              <a:buFont typeface="Arial" panose="020B0604020202020204" pitchFamily="34" charset="0"/>
              <a:buChar char="•"/>
            </a:pPr>
            <a:r>
              <a:rPr lang="da-DK" sz="2400" baseline="30000" dirty="0">
                <a:latin typeface="Franklin Gothic Book" panose="020B0503020102020204" pitchFamily="34" charset="0"/>
              </a:rPr>
              <a:t>Kampagnen skal tage udgangspunkt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i de 5 fyrværkeriråd.</a:t>
            </a:r>
          </a:p>
          <a:p>
            <a:pPr marL="285750" indent="-285750">
              <a:buFont typeface="Arial" panose="020B0604020202020204" pitchFamily="34" charset="0"/>
              <a:buChar char="•"/>
            </a:pPr>
            <a:r>
              <a:rPr lang="da-DK" sz="2400" baseline="30000" dirty="0">
                <a:latin typeface="Franklin Gothic Book" panose="020B0503020102020204" pitchFamily="34" charset="0"/>
              </a:rPr>
              <a:t>I må selv vælge, hvilken form kampagnen  tager. Det kan være reels, infografikker, videoindslag, </a:t>
            </a:r>
            <a:r>
              <a:rPr lang="da-DK" sz="2400" baseline="30000" dirty="0" err="1">
                <a:latin typeface="Franklin Gothic Book" panose="020B0503020102020204" pitchFamily="34" charset="0"/>
              </a:rPr>
              <a:t>influencer</a:t>
            </a:r>
            <a:r>
              <a:rPr lang="da-DK" sz="2400" baseline="30000" dirty="0">
                <a:latin typeface="Franklin Gothic Book" panose="020B0503020102020204" pitchFamily="34" charset="0"/>
              </a:rPr>
              <a:t>-samarbejde, quiz, Snapchat-filtre eller hvad end I ellers kan finde på. Det skal bare fungere på sociale medier.</a:t>
            </a:r>
          </a:p>
        </p:txBody>
      </p:sp>
      <p:sp>
        <p:nvSpPr>
          <p:cNvPr id="3" name="Tekstfelt 2" descr="En hvid baggrund med en lilla linje der snor sig halvvejs op på sliden">
            <a:extLst>
              <a:ext uri="{FF2B5EF4-FFF2-40B4-BE49-F238E27FC236}">
                <a16:creationId xmlns:a16="http://schemas.microsoft.com/office/drawing/2014/main" id="{47763A42-800F-484B-B005-5A3EE3632EA2}"/>
              </a:ext>
            </a:extLst>
          </p:cNvPr>
          <p:cNvSpPr txBox="1"/>
          <p:nvPr/>
        </p:nvSpPr>
        <p:spPr>
          <a:xfrm>
            <a:off x="938463" y="2705724"/>
            <a:ext cx="5788764"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Nu skal I selv lave </a:t>
            </a:r>
          </a:p>
          <a:p>
            <a:r>
              <a:rPr lang="da-DK" sz="6600" baseline="30000" dirty="0">
                <a:solidFill>
                  <a:srgbClr val="009083"/>
                </a:solidFill>
                <a:latin typeface="Franklin Gothic" panose="02000003060000020004" pitchFamily="2" charset="0"/>
              </a:rPr>
              <a:t>en SoMe-kampagne</a:t>
            </a:r>
          </a:p>
        </p:txBody>
      </p:sp>
      <p:sp>
        <p:nvSpPr>
          <p:cNvPr id="2" name="Titel 1" hidden="1">
            <a:extLst>
              <a:ext uri="{FF2B5EF4-FFF2-40B4-BE49-F238E27FC236}">
                <a16:creationId xmlns:a16="http://schemas.microsoft.com/office/drawing/2014/main" id="{81971AE3-745B-46D9-9250-6F25A5DF5886}"/>
              </a:ext>
            </a:extLst>
          </p:cNvPr>
          <p:cNvSpPr>
            <a:spLocks noGrp="1"/>
          </p:cNvSpPr>
          <p:nvPr>
            <p:ph type="ctrTitle"/>
          </p:nvPr>
        </p:nvSpPr>
        <p:spPr/>
        <p:txBody>
          <a:bodyPr/>
          <a:lstStyle/>
          <a:p>
            <a:r>
              <a:rPr lang="da-DK" dirty="0"/>
              <a:t>Slide 14</a:t>
            </a:r>
          </a:p>
        </p:txBody>
      </p:sp>
    </p:spTree>
    <p:extLst>
      <p:ext uri="{BB962C8B-B14F-4D97-AF65-F5344CB8AC3E}">
        <p14:creationId xmlns:p14="http://schemas.microsoft.com/office/powerpoint/2010/main" val="18279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tynd lilla linje der snor sig fra øverst venstre side til midt på siden i højre sid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5C374269-D3A6-46EB-AA88-73454A2979B3}"/>
              </a:ext>
            </a:extLst>
          </p:cNvPr>
          <p:cNvSpPr txBox="1"/>
          <p:nvPr/>
        </p:nvSpPr>
        <p:spPr>
          <a:xfrm>
            <a:off x="4063986" y="4312839"/>
            <a:ext cx="5321457" cy="1200329"/>
          </a:xfrm>
          <a:prstGeom prst="rect">
            <a:avLst/>
          </a:prstGeom>
          <a:noFill/>
        </p:spPr>
        <p:txBody>
          <a:bodyPr wrap="none" rtlCol="0">
            <a:spAutoFit/>
          </a:bodyPr>
          <a:lstStyle/>
          <a:p>
            <a:r>
              <a:rPr lang="da-DK" dirty="0"/>
              <a:t>Indhold, der er produceret med det formål at skabe </a:t>
            </a:r>
          </a:p>
          <a:p>
            <a:r>
              <a:rPr lang="da-DK" dirty="0"/>
              <a:t>opmærksomhed, interesse eller anden form for </a:t>
            </a:r>
          </a:p>
          <a:p>
            <a:r>
              <a:rPr lang="da-DK" dirty="0"/>
              <a:t>engagement med virksomheder, organisationer eller </a:t>
            </a:r>
          </a:p>
          <a:p>
            <a:r>
              <a:rPr lang="da-DK" dirty="0"/>
              <a:t>produkter.</a:t>
            </a:r>
          </a:p>
        </p:txBody>
      </p:sp>
      <p:sp>
        <p:nvSpPr>
          <p:cNvPr id="7" name="Tekstfelt 6">
            <a:extLst>
              <a:ext uri="{FF2B5EF4-FFF2-40B4-BE49-F238E27FC236}">
                <a16:creationId xmlns:a16="http://schemas.microsoft.com/office/drawing/2014/main" id="{C88E49BF-852F-41C8-882E-962FDF550874}"/>
              </a:ext>
            </a:extLst>
          </p:cNvPr>
          <p:cNvSpPr txBox="1"/>
          <p:nvPr/>
        </p:nvSpPr>
        <p:spPr>
          <a:xfrm>
            <a:off x="2727775" y="4312839"/>
            <a:ext cx="1213794" cy="369332"/>
          </a:xfrm>
          <a:prstGeom prst="rect">
            <a:avLst/>
          </a:prstGeom>
          <a:noFill/>
        </p:spPr>
        <p:txBody>
          <a:bodyPr wrap="none" rtlCol="0">
            <a:spAutoFit/>
          </a:bodyPr>
          <a:lstStyle/>
          <a:p>
            <a:r>
              <a:rPr lang="da-DK" dirty="0">
                <a:latin typeface="Franklin Gothic" panose="02000003060000020004" pitchFamily="2" charset="0"/>
              </a:rPr>
              <a:t>FORMÅL</a:t>
            </a:r>
          </a:p>
        </p:txBody>
      </p:sp>
      <p:sp>
        <p:nvSpPr>
          <p:cNvPr id="6" name="Tekstfelt 5">
            <a:extLst>
              <a:ext uri="{FF2B5EF4-FFF2-40B4-BE49-F238E27FC236}">
                <a16:creationId xmlns:a16="http://schemas.microsoft.com/office/drawing/2014/main" id="{DF5F86D1-DE3D-4CED-921E-151AA24C37F7}"/>
              </a:ext>
            </a:extLst>
          </p:cNvPr>
          <p:cNvSpPr txBox="1"/>
          <p:nvPr/>
        </p:nvSpPr>
        <p:spPr>
          <a:xfrm>
            <a:off x="922421" y="3114618"/>
            <a:ext cx="846302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Hvad er en SoMe-kampagne?</a:t>
            </a:r>
          </a:p>
        </p:txBody>
      </p:sp>
      <p:sp>
        <p:nvSpPr>
          <p:cNvPr id="3" name="Titel 2" hidden="1">
            <a:extLst>
              <a:ext uri="{FF2B5EF4-FFF2-40B4-BE49-F238E27FC236}">
                <a16:creationId xmlns:a16="http://schemas.microsoft.com/office/drawing/2014/main" id="{5BA2EF5A-3C07-435F-B23E-02EBFA05FD5F}"/>
              </a:ext>
            </a:extLst>
          </p:cNvPr>
          <p:cNvSpPr>
            <a:spLocks noGrp="1"/>
          </p:cNvSpPr>
          <p:nvPr>
            <p:ph type="ctrTitle"/>
          </p:nvPr>
        </p:nvSpPr>
        <p:spPr/>
        <p:txBody>
          <a:bodyPr/>
          <a:lstStyle/>
          <a:p>
            <a:r>
              <a:rPr lang="da-DK" dirty="0"/>
              <a:t>Slide 15</a:t>
            </a:r>
          </a:p>
        </p:txBody>
      </p:sp>
    </p:spTree>
    <p:extLst>
      <p:ext uri="{BB962C8B-B14F-4D97-AF65-F5344CB8AC3E}">
        <p14:creationId xmlns:p14="http://schemas.microsoft.com/office/powerpoint/2010/main" val="3003141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tynde lilla linjer der kører fra titlen i øvre venstre hjørne og fordeler sig til fire kasser hen langs højre side. I hver kasse står der et til fra ét til fir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2" name="Tekstfelt 11">
            <a:extLst>
              <a:ext uri="{FF2B5EF4-FFF2-40B4-BE49-F238E27FC236}">
                <a16:creationId xmlns:a16="http://schemas.microsoft.com/office/drawing/2014/main" id="{C0DF5559-3EB1-47EA-9ED3-D7FF5568F7A2}"/>
              </a:ext>
            </a:extLst>
          </p:cNvPr>
          <p:cNvSpPr txBox="1"/>
          <p:nvPr/>
        </p:nvSpPr>
        <p:spPr>
          <a:xfrm>
            <a:off x="7612390" y="5761747"/>
            <a:ext cx="3671133" cy="584775"/>
          </a:xfrm>
          <a:prstGeom prst="rect">
            <a:avLst/>
          </a:prstGeom>
          <a:noFill/>
        </p:spPr>
        <p:txBody>
          <a:bodyPr wrap="none" rtlCol="0">
            <a:spAutoFit/>
          </a:bodyPr>
          <a:lstStyle/>
          <a:p>
            <a:r>
              <a:rPr lang="da-DK" sz="1600" dirty="0"/>
              <a:t>Hvilken type indhold skal der bruges? </a:t>
            </a:r>
          </a:p>
          <a:p>
            <a:r>
              <a:rPr lang="da-DK" sz="1600" dirty="0"/>
              <a:t>(Billeder, videoer, memes, afstemninger)</a:t>
            </a:r>
          </a:p>
        </p:txBody>
      </p:sp>
      <p:sp>
        <p:nvSpPr>
          <p:cNvPr id="9" name="Tekstfelt 8">
            <a:extLst>
              <a:ext uri="{FF2B5EF4-FFF2-40B4-BE49-F238E27FC236}">
                <a16:creationId xmlns:a16="http://schemas.microsoft.com/office/drawing/2014/main" id="{4C54DD94-D9FB-4693-A0BA-740ADAB25F6A}"/>
              </a:ext>
            </a:extLst>
          </p:cNvPr>
          <p:cNvSpPr txBox="1"/>
          <p:nvPr/>
        </p:nvSpPr>
        <p:spPr>
          <a:xfrm>
            <a:off x="7612390" y="5425597"/>
            <a:ext cx="1300356" cy="369332"/>
          </a:xfrm>
          <a:prstGeom prst="rect">
            <a:avLst/>
          </a:prstGeom>
          <a:noFill/>
        </p:spPr>
        <p:txBody>
          <a:bodyPr wrap="none" rtlCol="0">
            <a:spAutoFit/>
          </a:bodyPr>
          <a:lstStyle/>
          <a:p>
            <a:r>
              <a:rPr lang="da-DK" dirty="0">
                <a:latin typeface="Franklin Gothic" panose="02000003060000020004" pitchFamily="2" charset="0"/>
              </a:rPr>
              <a:t>INDHOLD</a:t>
            </a:r>
          </a:p>
        </p:txBody>
      </p:sp>
      <p:sp>
        <p:nvSpPr>
          <p:cNvPr id="11" name="Tekstfelt 10">
            <a:extLst>
              <a:ext uri="{FF2B5EF4-FFF2-40B4-BE49-F238E27FC236}">
                <a16:creationId xmlns:a16="http://schemas.microsoft.com/office/drawing/2014/main" id="{8130C08A-7DDB-4D7A-BF26-50FEFBBC7DEA}"/>
              </a:ext>
            </a:extLst>
          </p:cNvPr>
          <p:cNvSpPr txBox="1"/>
          <p:nvPr/>
        </p:nvSpPr>
        <p:spPr>
          <a:xfrm>
            <a:off x="7612390" y="4309287"/>
            <a:ext cx="3831818" cy="830997"/>
          </a:xfrm>
          <a:prstGeom prst="rect">
            <a:avLst/>
          </a:prstGeom>
          <a:noFill/>
        </p:spPr>
        <p:txBody>
          <a:bodyPr wrap="none" rtlCol="0">
            <a:spAutoFit/>
          </a:bodyPr>
          <a:lstStyle/>
          <a:p>
            <a:r>
              <a:rPr lang="da-DK" sz="1600" dirty="0"/>
              <a:t>Hvilke sociale medier passer bedst til den </a:t>
            </a:r>
          </a:p>
          <a:p>
            <a:r>
              <a:rPr lang="da-DK" sz="1600" dirty="0"/>
              <a:t>valgte målgruppe? (Instagram, </a:t>
            </a:r>
            <a:r>
              <a:rPr lang="da-DK" sz="1600" dirty="0" err="1"/>
              <a:t>TikTok</a:t>
            </a:r>
            <a:r>
              <a:rPr lang="da-DK" sz="1600" dirty="0"/>
              <a:t>, </a:t>
            </a:r>
          </a:p>
          <a:p>
            <a:r>
              <a:rPr lang="da-DK" sz="1600" dirty="0"/>
              <a:t>Facebook, YouTube)</a:t>
            </a:r>
          </a:p>
        </p:txBody>
      </p:sp>
      <p:sp>
        <p:nvSpPr>
          <p:cNvPr id="8" name="Tekstfelt 7">
            <a:extLst>
              <a:ext uri="{FF2B5EF4-FFF2-40B4-BE49-F238E27FC236}">
                <a16:creationId xmlns:a16="http://schemas.microsoft.com/office/drawing/2014/main" id="{847A5DC4-B7E1-48EA-8EF3-B0148C9CAF38}"/>
              </a:ext>
            </a:extLst>
          </p:cNvPr>
          <p:cNvSpPr txBox="1"/>
          <p:nvPr/>
        </p:nvSpPr>
        <p:spPr>
          <a:xfrm>
            <a:off x="7612390" y="3993196"/>
            <a:ext cx="1532792" cy="369332"/>
          </a:xfrm>
          <a:prstGeom prst="rect">
            <a:avLst/>
          </a:prstGeom>
          <a:noFill/>
        </p:spPr>
        <p:txBody>
          <a:bodyPr wrap="none" rtlCol="0">
            <a:spAutoFit/>
          </a:bodyPr>
          <a:lstStyle/>
          <a:p>
            <a:r>
              <a:rPr lang="da-DK" dirty="0">
                <a:latin typeface="Franklin Gothic" panose="02000003060000020004" pitchFamily="2" charset="0"/>
              </a:rPr>
              <a:t>PLATFORM</a:t>
            </a:r>
          </a:p>
        </p:txBody>
      </p:sp>
      <p:sp>
        <p:nvSpPr>
          <p:cNvPr id="10" name="Tekstfelt 9">
            <a:extLst>
              <a:ext uri="{FF2B5EF4-FFF2-40B4-BE49-F238E27FC236}">
                <a16:creationId xmlns:a16="http://schemas.microsoft.com/office/drawing/2014/main" id="{1F3CA7F7-83BA-4E61-9E34-5AC8C135E78F}"/>
              </a:ext>
            </a:extLst>
          </p:cNvPr>
          <p:cNvSpPr txBox="1"/>
          <p:nvPr/>
        </p:nvSpPr>
        <p:spPr>
          <a:xfrm>
            <a:off x="7612390" y="3078364"/>
            <a:ext cx="3645678" cy="584775"/>
          </a:xfrm>
          <a:prstGeom prst="rect">
            <a:avLst/>
          </a:prstGeom>
          <a:noFill/>
        </p:spPr>
        <p:txBody>
          <a:bodyPr wrap="none" rtlCol="0">
            <a:spAutoFit/>
          </a:bodyPr>
          <a:lstStyle/>
          <a:p>
            <a:r>
              <a:rPr lang="da-DK" sz="1600" dirty="0"/>
              <a:t>Hvad skal der kommunikeres? </a:t>
            </a:r>
          </a:p>
          <a:p>
            <a:r>
              <a:rPr lang="da-DK" sz="1600" dirty="0"/>
              <a:t>(Et tilbud, en opfordring, en begivenhed)</a:t>
            </a:r>
          </a:p>
        </p:txBody>
      </p:sp>
      <p:sp>
        <p:nvSpPr>
          <p:cNvPr id="6" name="Tekstfelt 5">
            <a:extLst>
              <a:ext uri="{FF2B5EF4-FFF2-40B4-BE49-F238E27FC236}">
                <a16:creationId xmlns:a16="http://schemas.microsoft.com/office/drawing/2014/main" id="{2FC497C9-4294-4795-B718-191A61D2F08E}"/>
              </a:ext>
            </a:extLst>
          </p:cNvPr>
          <p:cNvSpPr txBox="1"/>
          <p:nvPr/>
        </p:nvSpPr>
        <p:spPr>
          <a:xfrm>
            <a:off x="7612390" y="2762273"/>
            <a:ext cx="1388522" cy="369332"/>
          </a:xfrm>
          <a:prstGeom prst="rect">
            <a:avLst/>
          </a:prstGeom>
          <a:noFill/>
        </p:spPr>
        <p:txBody>
          <a:bodyPr wrap="none" rtlCol="0">
            <a:spAutoFit/>
          </a:bodyPr>
          <a:lstStyle/>
          <a:p>
            <a:r>
              <a:rPr lang="da-DK" dirty="0">
                <a:latin typeface="Franklin Gothic" panose="02000003060000020004" pitchFamily="2" charset="0"/>
              </a:rPr>
              <a:t>BUDSKAB</a:t>
            </a:r>
          </a:p>
        </p:txBody>
      </p:sp>
      <p:sp>
        <p:nvSpPr>
          <p:cNvPr id="4" name="Tekstfelt 3">
            <a:extLst>
              <a:ext uri="{FF2B5EF4-FFF2-40B4-BE49-F238E27FC236}">
                <a16:creationId xmlns:a16="http://schemas.microsoft.com/office/drawing/2014/main" id="{8E0BCD47-A5EF-4A3A-AB25-6C8EFD6C4087}"/>
              </a:ext>
            </a:extLst>
          </p:cNvPr>
          <p:cNvSpPr txBox="1"/>
          <p:nvPr/>
        </p:nvSpPr>
        <p:spPr>
          <a:xfrm>
            <a:off x="7612390" y="1741193"/>
            <a:ext cx="3537635" cy="584775"/>
          </a:xfrm>
          <a:prstGeom prst="rect">
            <a:avLst/>
          </a:prstGeom>
          <a:noFill/>
        </p:spPr>
        <p:txBody>
          <a:bodyPr wrap="none" rtlCol="0">
            <a:spAutoFit/>
          </a:bodyPr>
          <a:lstStyle/>
          <a:p>
            <a:r>
              <a:rPr lang="da-DK" sz="1600" dirty="0"/>
              <a:t>Hvem henvender kampagnen sig til? </a:t>
            </a:r>
          </a:p>
          <a:p>
            <a:r>
              <a:rPr lang="da-DK" sz="1600" dirty="0"/>
              <a:t>(Teenagere, arbejdere, lokale borgere)</a:t>
            </a:r>
          </a:p>
        </p:txBody>
      </p:sp>
      <p:sp>
        <p:nvSpPr>
          <p:cNvPr id="13" name="Tekstfelt 12">
            <a:extLst>
              <a:ext uri="{FF2B5EF4-FFF2-40B4-BE49-F238E27FC236}">
                <a16:creationId xmlns:a16="http://schemas.microsoft.com/office/drawing/2014/main" id="{28F057C6-ED4A-440C-898A-AC08D5BB4A08}"/>
              </a:ext>
            </a:extLst>
          </p:cNvPr>
          <p:cNvSpPr txBox="1"/>
          <p:nvPr/>
        </p:nvSpPr>
        <p:spPr>
          <a:xfrm>
            <a:off x="7612390" y="1420152"/>
            <a:ext cx="1726755" cy="369332"/>
          </a:xfrm>
          <a:prstGeom prst="rect">
            <a:avLst/>
          </a:prstGeom>
          <a:noFill/>
        </p:spPr>
        <p:txBody>
          <a:bodyPr wrap="none" rtlCol="0">
            <a:spAutoFit/>
          </a:bodyPr>
          <a:lstStyle/>
          <a:p>
            <a:r>
              <a:rPr lang="da-DK" dirty="0">
                <a:latin typeface="Franklin Gothic" panose="02000003060000020004" pitchFamily="2" charset="0"/>
              </a:rPr>
              <a:t>MÅLGRUPPE</a:t>
            </a:r>
          </a:p>
        </p:txBody>
      </p:sp>
      <p:sp>
        <p:nvSpPr>
          <p:cNvPr id="3" name="Tekstfelt 2">
            <a:extLst>
              <a:ext uri="{FF2B5EF4-FFF2-40B4-BE49-F238E27FC236}">
                <a16:creationId xmlns:a16="http://schemas.microsoft.com/office/drawing/2014/main" id="{00AA478D-469C-4C92-B8A3-BA380E79EFE8}"/>
              </a:ext>
            </a:extLst>
          </p:cNvPr>
          <p:cNvSpPr txBox="1"/>
          <p:nvPr/>
        </p:nvSpPr>
        <p:spPr>
          <a:xfrm>
            <a:off x="703591" y="879418"/>
            <a:ext cx="4530407"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Planlægning af </a:t>
            </a:r>
          </a:p>
          <a:p>
            <a:r>
              <a:rPr lang="da-DK" sz="6600" baseline="30000" dirty="0">
                <a:solidFill>
                  <a:srgbClr val="009083"/>
                </a:solidFill>
                <a:latin typeface="Franklin Gothic" panose="02000003060000020004" pitchFamily="2" charset="0"/>
              </a:rPr>
              <a:t>en kampagne</a:t>
            </a:r>
          </a:p>
        </p:txBody>
      </p:sp>
      <p:sp>
        <p:nvSpPr>
          <p:cNvPr id="2" name="Titel 1" hidden="1">
            <a:extLst>
              <a:ext uri="{FF2B5EF4-FFF2-40B4-BE49-F238E27FC236}">
                <a16:creationId xmlns:a16="http://schemas.microsoft.com/office/drawing/2014/main" id="{C2B07353-31B1-4189-A6B1-FBECBB3B5E03}"/>
              </a:ext>
            </a:extLst>
          </p:cNvPr>
          <p:cNvSpPr>
            <a:spLocks noGrp="1"/>
          </p:cNvSpPr>
          <p:nvPr>
            <p:ph type="ctrTitle"/>
          </p:nvPr>
        </p:nvSpPr>
        <p:spPr/>
        <p:txBody>
          <a:bodyPr/>
          <a:lstStyle/>
          <a:p>
            <a:r>
              <a:rPr lang="da-DK" dirty="0"/>
              <a:t>Slide 16</a:t>
            </a:r>
          </a:p>
        </p:txBody>
      </p:sp>
    </p:spTree>
    <p:extLst>
      <p:ext uri="{BB962C8B-B14F-4D97-AF65-F5344CB8AC3E}">
        <p14:creationId xmlns:p14="http://schemas.microsoft.com/office/powerpoint/2010/main" val="141607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t lilla logo der afbilleder en lyspære med en hjerne i">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3C74138B-FE54-4AA1-94C8-411D8766966B}"/>
              </a:ext>
            </a:extLst>
          </p:cNvPr>
          <p:cNvSpPr txBox="1"/>
          <p:nvPr/>
        </p:nvSpPr>
        <p:spPr>
          <a:xfrm>
            <a:off x="886471" y="3329704"/>
            <a:ext cx="5644366" cy="1815882"/>
          </a:xfrm>
          <a:prstGeom prst="rect">
            <a:avLst/>
          </a:prstGeom>
          <a:noFill/>
        </p:spPr>
        <p:txBody>
          <a:bodyPr wrap="none" rtlCol="0">
            <a:spAutoFit/>
          </a:bodyPr>
          <a:lstStyle/>
          <a:p>
            <a:r>
              <a:rPr lang="da-DK" sz="1600" dirty="0"/>
              <a:t>Hop ind på </a:t>
            </a:r>
            <a:r>
              <a:rPr lang="da-DK" sz="1600" dirty="0" err="1"/>
              <a:t>Sikkerhedsstyrelsens</a:t>
            </a:r>
            <a:r>
              <a:rPr lang="da-DK" sz="1600" dirty="0"/>
              <a:t> sociale medier og tag et kig </a:t>
            </a:r>
          </a:p>
          <a:p>
            <a:r>
              <a:rPr lang="da-DK" sz="1600" dirty="0"/>
              <a:t>på tidligere kampagner. Der kan også findes mere på vores </a:t>
            </a:r>
          </a:p>
          <a:p>
            <a:r>
              <a:rPr lang="da-DK" sz="1600" dirty="0"/>
              <a:t>hjemmeside sik.dk.</a:t>
            </a:r>
          </a:p>
          <a:p>
            <a:endParaRPr lang="da-DK" sz="1600" dirty="0"/>
          </a:p>
          <a:p>
            <a:r>
              <a:rPr lang="da-DK" sz="1600" dirty="0"/>
              <a:t>Eller hop ind på jeres egne sociale medier og se, hvor mange </a:t>
            </a:r>
          </a:p>
          <a:p>
            <a:r>
              <a:rPr lang="da-DK" sz="1600" dirty="0"/>
              <a:t>kampagner eller reklamer med budskaber, som I møder, på 10 </a:t>
            </a:r>
          </a:p>
          <a:p>
            <a:r>
              <a:rPr lang="da-DK" sz="1600" dirty="0"/>
              <a:t>minutter. Hvad gør de, som fanger jeres opmærksomhed?</a:t>
            </a:r>
          </a:p>
        </p:txBody>
      </p:sp>
      <p:sp>
        <p:nvSpPr>
          <p:cNvPr id="3" name="Tekstfelt 2">
            <a:extLst>
              <a:ext uri="{FF2B5EF4-FFF2-40B4-BE49-F238E27FC236}">
                <a16:creationId xmlns:a16="http://schemas.microsoft.com/office/drawing/2014/main" id="{04918ADB-AB13-4352-8454-A0512A50116A}"/>
              </a:ext>
            </a:extLst>
          </p:cNvPr>
          <p:cNvSpPr txBox="1"/>
          <p:nvPr/>
        </p:nvSpPr>
        <p:spPr>
          <a:xfrm>
            <a:off x="886471" y="1620082"/>
            <a:ext cx="3655168"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Brug for </a:t>
            </a:r>
          </a:p>
          <a:p>
            <a:r>
              <a:rPr lang="da-DK" sz="6600" baseline="30000" dirty="0">
                <a:solidFill>
                  <a:srgbClr val="009083"/>
                </a:solidFill>
                <a:latin typeface="Franklin Gothic" panose="02000003060000020004" pitchFamily="2" charset="0"/>
              </a:rPr>
              <a:t>inspiration? </a:t>
            </a:r>
          </a:p>
        </p:txBody>
      </p:sp>
      <p:sp>
        <p:nvSpPr>
          <p:cNvPr id="4" name="Titel 3" hidden="1">
            <a:extLst>
              <a:ext uri="{FF2B5EF4-FFF2-40B4-BE49-F238E27FC236}">
                <a16:creationId xmlns:a16="http://schemas.microsoft.com/office/drawing/2014/main" id="{D1F43AFA-032D-4F25-8415-650012917FE4}"/>
              </a:ext>
            </a:extLst>
          </p:cNvPr>
          <p:cNvSpPr>
            <a:spLocks noGrp="1"/>
          </p:cNvSpPr>
          <p:nvPr>
            <p:ph type="ctrTitle"/>
          </p:nvPr>
        </p:nvSpPr>
        <p:spPr/>
        <p:txBody>
          <a:bodyPr/>
          <a:lstStyle/>
          <a:p>
            <a:r>
              <a:rPr lang="da-DK" dirty="0"/>
              <a:t>Slide 17</a:t>
            </a:r>
          </a:p>
        </p:txBody>
      </p:sp>
    </p:spTree>
    <p:extLst>
      <p:ext uri="{BB962C8B-B14F-4D97-AF65-F5344CB8AC3E}">
        <p14:creationId xmlns:p14="http://schemas.microsoft.com/office/powerpoint/2010/main" val="307853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s baggrund med et logo af et tandhjul og en rumraket på">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B8426786-5314-4167-8F1C-BE53944FD8A3}"/>
              </a:ext>
            </a:extLst>
          </p:cNvPr>
          <p:cNvSpPr txBox="1"/>
          <p:nvPr/>
        </p:nvSpPr>
        <p:spPr>
          <a:xfrm>
            <a:off x="886471" y="3392655"/>
            <a:ext cx="5276573" cy="1569660"/>
          </a:xfrm>
          <a:prstGeom prst="rect">
            <a:avLst/>
          </a:prstGeom>
          <a:noFill/>
        </p:spPr>
        <p:txBody>
          <a:bodyPr wrap="none" rtlCol="0">
            <a:spAutoFit/>
          </a:bodyPr>
          <a:lstStyle/>
          <a:p>
            <a:pPr marL="285750" indent="-285750">
              <a:buFont typeface="Arial" panose="020B0604020202020204" pitchFamily="34" charset="0"/>
              <a:buChar char="•"/>
            </a:pPr>
            <a:r>
              <a:rPr lang="da-DK" sz="1600" dirty="0"/>
              <a:t>Når I producerer jeres kampagne, skal I vælge, </a:t>
            </a:r>
            <a:br>
              <a:rPr lang="da-DK" sz="1600" dirty="0"/>
            </a:br>
            <a:r>
              <a:rPr lang="da-DK" sz="1600" dirty="0"/>
              <a:t>hvilke medieformer I vil benytte jer af, og hvordan </a:t>
            </a:r>
            <a:br>
              <a:rPr lang="da-DK" sz="1600" dirty="0"/>
            </a:br>
            <a:r>
              <a:rPr lang="da-DK" sz="1600" dirty="0"/>
              <a:t>de skal produceres.</a:t>
            </a:r>
          </a:p>
          <a:p>
            <a:pPr marL="285750" indent="-285750">
              <a:buFont typeface="Arial" panose="020B0604020202020204" pitchFamily="34" charset="0"/>
              <a:buChar char="•"/>
            </a:pPr>
            <a:r>
              <a:rPr lang="da-DK" sz="1600" dirty="0"/>
              <a:t>Skal der laves vertikale eller horisontale billeder/video?</a:t>
            </a:r>
          </a:p>
          <a:p>
            <a:pPr marL="285750" indent="-285750">
              <a:buFont typeface="Arial" panose="020B0604020202020204" pitchFamily="34" charset="0"/>
              <a:buChar char="•"/>
            </a:pPr>
            <a:r>
              <a:rPr lang="da-DK" sz="1600" dirty="0"/>
              <a:t>Lange eller korte formater?</a:t>
            </a:r>
          </a:p>
          <a:p>
            <a:pPr marL="285750" indent="-285750">
              <a:buFont typeface="Arial" panose="020B0604020202020204" pitchFamily="34" charset="0"/>
              <a:buChar char="•"/>
            </a:pPr>
            <a:r>
              <a:rPr lang="da-DK" sz="1600" dirty="0"/>
              <a:t>Hvor meget indhold skal I have?</a:t>
            </a:r>
          </a:p>
        </p:txBody>
      </p:sp>
      <p:sp>
        <p:nvSpPr>
          <p:cNvPr id="4" name="Tekstfelt 3">
            <a:extLst>
              <a:ext uri="{FF2B5EF4-FFF2-40B4-BE49-F238E27FC236}">
                <a16:creationId xmlns:a16="http://schemas.microsoft.com/office/drawing/2014/main" id="{92F78ECC-1860-44E5-9B81-B75CF77C2A4C}"/>
              </a:ext>
            </a:extLst>
          </p:cNvPr>
          <p:cNvSpPr txBox="1"/>
          <p:nvPr/>
        </p:nvSpPr>
        <p:spPr>
          <a:xfrm>
            <a:off x="886471" y="1620082"/>
            <a:ext cx="4209807"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Produktion af </a:t>
            </a:r>
          </a:p>
          <a:p>
            <a:r>
              <a:rPr lang="da-DK" sz="6600" baseline="30000" dirty="0">
                <a:solidFill>
                  <a:srgbClr val="009083"/>
                </a:solidFill>
                <a:latin typeface="Franklin Gothic" panose="02000003060000020004" pitchFamily="2" charset="0"/>
              </a:rPr>
              <a:t>en kampagne</a:t>
            </a:r>
          </a:p>
        </p:txBody>
      </p:sp>
      <p:sp>
        <p:nvSpPr>
          <p:cNvPr id="2" name="Titel 1" hidden="1">
            <a:extLst>
              <a:ext uri="{FF2B5EF4-FFF2-40B4-BE49-F238E27FC236}">
                <a16:creationId xmlns:a16="http://schemas.microsoft.com/office/drawing/2014/main" id="{8834E6A7-0163-48ED-88B6-425694072553}"/>
              </a:ext>
            </a:extLst>
          </p:cNvPr>
          <p:cNvSpPr>
            <a:spLocks noGrp="1"/>
          </p:cNvSpPr>
          <p:nvPr>
            <p:ph type="ctrTitle"/>
          </p:nvPr>
        </p:nvSpPr>
        <p:spPr/>
        <p:txBody>
          <a:bodyPr/>
          <a:lstStyle/>
          <a:p>
            <a:r>
              <a:rPr lang="da-DK" dirty="0"/>
              <a:t>Slide 18</a:t>
            </a:r>
          </a:p>
        </p:txBody>
      </p:sp>
    </p:spTree>
    <p:extLst>
      <p:ext uri="{BB962C8B-B14F-4D97-AF65-F5344CB8AC3E}">
        <p14:creationId xmlns:p14="http://schemas.microsoft.com/office/powerpoint/2010/main" val="176190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EE0E28-B3C3-4B16-B032-43B30C3F586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9" name="Tekstfelt 8">
            <a:extLst>
              <a:ext uri="{FF2B5EF4-FFF2-40B4-BE49-F238E27FC236}">
                <a16:creationId xmlns:a16="http://schemas.microsoft.com/office/drawing/2014/main" id="{2E51F17C-5F18-4577-AB46-CD7207D6F1BB}"/>
              </a:ext>
            </a:extLst>
          </p:cNvPr>
          <p:cNvSpPr txBox="1"/>
          <p:nvPr/>
        </p:nvSpPr>
        <p:spPr>
          <a:xfrm>
            <a:off x="922421" y="5362619"/>
            <a:ext cx="8219109" cy="338554"/>
          </a:xfrm>
          <a:prstGeom prst="rect">
            <a:avLst/>
          </a:prstGeom>
          <a:noFill/>
        </p:spPr>
        <p:txBody>
          <a:bodyPr wrap="none" rtlCol="0">
            <a:spAutoFit/>
          </a:bodyPr>
          <a:lstStyle/>
          <a:p>
            <a:r>
              <a:rPr lang="da-DK" sz="1600" dirty="0">
                <a:latin typeface="Franklin Gothic Book" panose="020B0503020102020204" pitchFamily="34" charset="0"/>
              </a:rPr>
              <a:t>Har i andre værktøjer, så brug dem endelig. </a:t>
            </a:r>
            <a:r>
              <a:rPr lang="da-DK" sz="1600" dirty="0" err="1">
                <a:latin typeface="Franklin Gothic Book" panose="020B0503020102020204" pitchFamily="34" charset="0"/>
              </a:rPr>
              <a:t>iMovie</a:t>
            </a:r>
            <a:r>
              <a:rPr lang="da-DK" sz="1600" dirty="0">
                <a:latin typeface="Franklin Gothic Book" panose="020B0503020102020204" pitchFamily="34" charset="0"/>
              </a:rPr>
              <a:t> kommer gratis på mange Apple-produkter.</a:t>
            </a:r>
          </a:p>
        </p:txBody>
      </p:sp>
      <p:sp>
        <p:nvSpPr>
          <p:cNvPr id="8" name="Tekstfelt 7">
            <a:extLst>
              <a:ext uri="{FF2B5EF4-FFF2-40B4-BE49-F238E27FC236}">
                <a16:creationId xmlns:a16="http://schemas.microsoft.com/office/drawing/2014/main" id="{C7B064D0-566B-4140-A987-CB04B474078D}"/>
              </a:ext>
            </a:extLst>
          </p:cNvPr>
          <p:cNvSpPr txBox="1"/>
          <p:nvPr/>
        </p:nvSpPr>
        <p:spPr>
          <a:xfrm>
            <a:off x="7429913" y="2558074"/>
            <a:ext cx="1733808" cy="1200329"/>
          </a:xfrm>
          <a:prstGeom prst="rect">
            <a:avLst/>
          </a:prstGeom>
          <a:noFill/>
        </p:spPr>
        <p:txBody>
          <a:bodyPr wrap="none" rtlCol="0">
            <a:spAutoFit/>
          </a:bodyPr>
          <a:lstStyle/>
          <a:p>
            <a:pPr marL="285750" indent="-285750">
              <a:buFont typeface="Arial" panose="020B0604020202020204" pitchFamily="34" charset="0"/>
              <a:buChar char="•"/>
            </a:pPr>
            <a:r>
              <a:rPr lang="da-DK" dirty="0">
                <a:latin typeface="Franklin Gothic Book" panose="020B0503020102020204" pitchFamily="34" charset="0"/>
              </a:rPr>
              <a:t>Photoshop</a:t>
            </a:r>
          </a:p>
          <a:p>
            <a:pPr marL="285750" indent="-285750">
              <a:buFont typeface="Arial" panose="020B0604020202020204" pitchFamily="34" charset="0"/>
              <a:buChar char="•"/>
            </a:pPr>
            <a:r>
              <a:rPr lang="da-DK" dirty="0">
                <a:latin typeface="Franklin Gothic Book" panose="020B0503020102020204" pitchFamily="34" charset="0"/>
              </a:rPr>
              <a:t>InDesign</a:t>
            </a:r>
          </a:p>
          <a:p>
            <a:pPr marL="285750" indent="-285750">
              <a:buFont typeface="Arial" panose="020B0604020202020204" pitchFamily="34" charset="0"/>
              <a:buChar char="•"/>
            </a:pPr>
            <a:r>
              <a:rPr lang="da-DK" dirty="0">
                <a:latin typeface="Franklin Gothic Book" panose="020B0503020102020204" pitchFamily="34" charset="0"/>
              </a:rPr>
              <a:t>Illustrator</a:t>
            </a:r>
          </a:p>
          <a:p>
            <a:pPr marL="285750" indent="-285750">
              <a:buFont typeface="Arial" panose="020B0604020202020204" pitchFamily="34" charset="0"/>
              <a:buChar char="•"/>
            </a:pPr>
            <a:r>
              <a:rPr lang="da-DK" dirty="0">
                <a:latin typeface="Franklin Gothic Book" panose="020B0503020102020204" pitchFamily="34" charset="0"/>
              </a:rPr>
              <a:t>Premiere Pro</a:t>
            </a:r>
          </a:p>
        </p:txBody>
      </p:sp>
      <p:sp>
        <p:nvSpPr>
          <p:cNvPr id="6" name="Tekstfelt 5">
            <a:extLst>
              <a:ext uri="{FF2B5EF4-FFF2-40B4-BE49-F238E27FC236}">
                <a16:creationId xmlns:a16="http://schemas.microsoft.com/office/drawing/2014/main" id="{AEF95C8A-B28F-49FF-861E-41A71E73C6D2}"/>
              </a:ext>
            </a:extLst>
          </p:cNvPr>
          <p:cNvSpPr txBox="1"/>
          <p:nvPr/>
        </p:nvSpPr>
        <p:spPr>
          <a:xfrm>
            <a:off x="6168189" y="2558074"/>
            <a:ext cx="1266693" cy="369332"/>
          </a:xfrm>
          <a:prstGeom prst="rect">
            <a:avLst/>
          </a:prstGeom>
          <a:noFill/>
        </p:spPr>
        <p:txBody>
          <a:bodyPr wrap="none" rtlCol="0">
            <a:spAutoFit/>
          </a:bodyPr>
          <a:lstStyle/>
          <a:p>
            <a:r>
              <a:rPr lang="da-DK" dirty="0">
                <a:latin typeface="Franklin Gothic" panose="02000003060000020004" pitchFamily="2" charset="0"/>
              </a:rPr>
              <a:t>BETALTE</a:t>
            </a:r>
          </a:p>
        </p:txBody>
      </p:sp>
      <p:sp>
        <p:nvSpPr>
          <p:cNvPr id="7" name="Tekstfelt 6">
            <a:extLst>
              <a:ext uri="{FF2B5EF4-FFF2-40B4-BE49-F238E27FC236}">
                <a16:creationId xmlns:a16="http://schemas.microsoft.com/office/drawing/2014/main" id="{EDACF054-40C3-4554-A936-010BC159D7F2}"/>
              </a:ext>
            </a:extLst>
          </p:cNvPr>
          <p:cNvSpPr txBox="1"/>
          <p:nvPr/>
        </p:nvSpPr>
        <p:spPr>
          <a:xfrm>
            <a:off x="3240147" y="2558074"/>
            <a:ext cx="1899238" cy="1754326"/>
          </a:xfrm>
          <a:prstGeom prst="rect">
            <a:avLst/>
          </a:prstGeom>
          <a:noFill/>
        </p:spPr>
        <p:txBody>
          <a:bodyPr wrap="none" rtlCol="0">
            <a:spAutoFit/>
          </a:bodyPr>
          <a:lstStyle/>
          <a:p>
            <a:pPr marL="285750" indent="-285750">
              <a:buFont typeface="Arial" panose="020B0604020202020204" pitchFamily="34" charset="0"/>
              <a:buChar char="•"/>
            </a:pPr>
            <a:r>
              <a:rPr lang="da-DK" dirty="0" err="1">
                <a:latin typeface="Franklin Gothic Book" panose="020B0503020102020204" pitchFamily="34" charset="0"/>
              </a:rPr>
              <a:t>Canva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a:latin typeface="Franklin Gothic Book" panose="020B0503020102020204" pitchFamily="34" charset="0"/>
              </a:rPr>
              <a:t>Adobe Express</a:t>
            </a:r>
          </a:p>
          <a:p>
            <a:pPr marL="285750" indent="-285750">
              <a:buFont typeface="Arial" panose="020B0604020202020204" pitchFamily="34" charset="0"/>
              <a:buChar char="•"/>
            </a:pPr>
            <a:r>
              <a:rPr lang="da-DK" dirty="0" err="1">
                <a:latin typeface="Franklin Gothic Book" panose="020B0503020102020204" pitchFamily="34" charset="0"/>
              </a:rPr>
              <a:t>Pixlr</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VistaCreate</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Snappa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InShot</a:t>
            </a:r>
            <a:endParaRPr lang="da-DK" dirty="0">
              <a:latin typeface="Franklin Gothic Book" panose="020B0503020102020204" pitchFamily="34" charset="0"/>
            </a:endParaRPr>
          </a:p>
        </p:txBody>
      </p:sp>
      <p:sp>
        <p:nvSpPr>
          <p:cNvPr id="4" name="Tekstfelt 3">
            <a:extLst>
              <a:ext uri="{FF2B5EF4-FFF2-40B4-BE49-F238E27FC236}">
                <a16:creationId xmlns:a16="http://schemas.microsoft.com/office/drawing/2014/main" id="{35381681-989C-4A2D-81EE-F0EEE3DB7F19}"/>
              </a:ext>
            </a:extLst>
          </p:cNvPr>
          <p:cNvSpPr txBox="1"/>
          <p:nvPr/>
        </p:nvSpPr>
        <p:spPr>
          <a:xfrm>
            <a:off x="2021305" y="2558074"/>
            <a:ext cx="1096775" cy="369332"/>
          </a:xfrm>
          <a:prstGeom prst="rect">
            <a:avLst/>
          </a:prstGeom>
          <a:noFill/>
        </p:spPr>
        <p:txBody>
          <a:bodyPr wrap="none" rtlCol="0">
            <a:spAutoFit/>
          </a:bodyPr>
          <a:lstStyle/>
          <a:p>
            <a:r>
              <a:rPr lang="da-DK" dirty="0">
                <a:latin typeface="Franklin Gothic" panose="02000003060000020004" pitchFamily="2" charset="0"/>
              </a:rPr>
              <a:t>GRATIS</a:t>
            </a:r>
          </a:p>
        </p:txBody>
      </p:sp>
      <p:sp>
        <p:nvSpPr>
          <p:cNvPr id="3" name="Tekstfelt 2">
            <a:extLst>
              <a:ext uri="{FF2B5EF4-FFF2-40B4-BE49-F238E27FC236}">
                <a16:creationId xmlns:a16="http://schemas.microsoft.com/office/drawing/2014/main" id="{F1EB3159-5D83-484E-8C73-B7FBA0C8A6BD}"/>
              </a:ext>
            </a:extLst>
          </p:cNvPr>
          <p:cNvSpPr txBox="1"/>
          <p:nvPr/>
        </p:nvSpPr>
        <p:spPr>
          <a:xfrm>
            <a:off x="922421" y="1443789"/>
            <a:ext cx="697819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Værktøjer til produktion</a:t>
            </a:r>
          </a:p>
        </p:txBody>
      </p:sp>
      <p:sp>
        <p:nvSpPr>
          <p:cNvPr id="2" name="Titel 1" hidden="1">
            <a:extLst>
              <a:ext uri="{FF2B5EF4-FFF2-40B4-BE49-F238E27FC236}">
                <a16:creationId xmlns:a16="http://schemas.microsoft.com/office/drawing/2014/main" id="{45BE96B4-2153-47C4-AA90-46E42EE8753C}"/>
              </a:ext>
            </a:extLst>
          </p:cNvPr>
          <p:cNvSpPr>
            <a:spLocks noGrp="1"/>
          </p:cNvSpPr>
          <p:nvPr>
            <p:ph type="ctrTitle"/>
          </p:nvPr>
        </p:nvSpPr>
        <p:spPr/>
        <p:txBody>
          <a:bodyPr/>
          <a:lstStyle/>
          <a:p>
            <a:r>
              <a:rPr lang="da-DK" dirty="0"/>
              <a:t>Slide 19</a:t>
            </a:r>
          </a:p>
        </p:txBody>
      </p:sp>
    </p:spTree>
    <p:extLst>
      <p:ext uri="{BB962C8B-B14F-4D97-AF65-F5344CB8AC3E}">
        <p14:creationId xmlns:p14="http://schemas.microsoft.com/office/powerpoint/2010/main" val="106274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alv mørkegrøn og halv hvid baggrund er en lilla figur der fylder 2/3 af siden. I den lilla figur er sikkerhedsstyrelsens logo">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40D1AAE3-4F18-4CFA-B7B5-222600DBC404}"/>
              </a:ext>
            </a:extLst>
          </p:cNvPr>
          <p:cNvSpPr txBox="1"/>
          <p:nvPr/>
        </p:nvSpPr>
        <p:spPr>
          <a:xfrm>
            <a:off x="2768600" y="3634153"/>
            <a:ext cx="6209136" cy="646331"/>
          </a:xfrm>
          <a:prstGeom prst="rect">
            <a:avLst/>
          </a:prstGeom>
          <a:noFill/>
        </p:spPr>
        <p:txBody>
          <a:bodyPr wrap="none" rtlCol="0">
            <a:spAutoFit/>
          </a:bodyPr>
          <a:lstStyle/>
          <a:p>
            <a:r>
              <a:rPr lang="da-DK" dirty="0"/>
              <a:t>I dag kigger vi på, hvad risikoen og konsekvenserne kan være </a:t>
            </a:r>
          </a:p>
          <a:p>
            <a:r>
              <a:rPr lang="da-DK" dirty="0"/>
              <a:t>ved ikke at omgås fyrværkeri sikkert.</a:t>
            </a:r>
          </a:p>
        </p:txBody>
      </p:sp>
      <p:sp>
        <p:nvSpPr>
          <p:cNvPr id="2" name="Tekstfelt 1">
            <a:extLst>
              <a:ext uri="{FF2B5EF4-FFF2-40B4-BE49-F238E27FC236}">
                <a16:creationId xmlns:a16="http://schemas.microsoft.com/office/drawing/2014/main" id="{68A02FE3-1A95-4110-B0A4-4860633522A2}"/>
              </a:ext>
            </a:extLst>
          </p:cNvPr>
          <p:cNvSpPr txBox="1"/>
          <p:nvPr/>
        </p:nvSpPr>
        <p:spPr>
          <a:xfrm>
            <a:off x="2768600" y="1804634"/>
            <a:ext cx="9353843" cy="1569660"/>
          </a:xfrm>
          <a:prstGeom prst="rect">
            <a:avLst/>
          </a:prstGeom>
          <a:noFill/>
        </p:spPr>
        <p:txBody>
          <a:bodyPr wrap="none" rtlCol="0">
            <a:spAutoFit/>
          </a:bodyPr>
          <a:lstStyle/>
          <a:p>
            <a:r>
              <a:rPr lang="da-DK" sz="4800" dirty="0">
                <a:solidFill>
                  <a:schemeClr val="bg1"/>
                </a:solidFill>
                <a:latin typeface="Franklin Gothic Heavy" panose="020B0903020102020204" pitchFamily="34" charset="0"/>
              </a:rPr>
              <a:t>Spændingsfaktoren i højsædet, </a:t>
            </a:r>
            <a:br>
              <a:rPr lang="da-DK" sz="4800" dirty="0">
                <a:solidFill>
                  <a:schemeClr val="bg1"/>
                </a:solidFill>
                <a:latin typeface="Franklin Gothic Heavy" panose="020B0903020102020204" pitchFamily="34" charset="0"/>
              </a:rPr>
            </a:br>
            <a:r>
              <a:rPr lang="da-DK" sz="4800" dirty="0">
                <a:solidFill>
                  <a:schemeClr val="bg1"/>
                </a:solidFill>
                <a:latin typeface="Franklin Gothic Heavy" panose="020B0903020102020204" pitchFamily="34" charset="0"/>
              </a:rPr>
              <a:t>men hvad koster det?</a:t>
            </a:r>
          </a:p>
        </p:txBody>
      </p:sp>
      <p:sp>
        <p:nvSpPr>
          <p:cNvPr id="4" name="Titel 3" hidden="1">
            <a:extLst>
              <a:ext uri="{FF2B5EF4-FFF2-40B4-BE49-F238E27FC236}">
                <a16:creationId xmlns:a16="http://schemas.microsoft.com/office/drawing/2014/main" id="{A00519A4-41D6-4B01-A31E-E506A16AAD1E}"/>
              </a:ext>
            </a:extLst>
          </p:cNvPr>
          <p:cNvSpPr>
            <a:spLocks noGrp="1"/>
          </p:cNvSpPr>
          <p:nvPr>
            <p:ph type="ctrTitle"/>
          </p:nvPr>
        </p:nvSpPr>
        <p:spPr/>
        <p:txBody>
          <a:bodyPr/>
          <a:lstStyle/>
          <a:p>
            <a:r>
              <a:rPr lang="da-DK" dirty="0"/>
              <a:t>Slide 2</a:t>
            </a:r>
          </a:p>
        </p:txBody>
      </p:sp>
    </p:spTree>
    <p:extLst>
      <p:ext uri="{BB962C8B-B14F-4D97-AF65-F5344CB8AC3E}">
        <p14:creationId xmlns:p14="http://schemas.microsoft.com/office/powerpoint/2010/main" val="29951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figur der fylder 2/3 af siden. Der kører en tynd grøn pil in fra venstre side i toppen som drejer nedad og peger mod nederste højre hjørn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75E815DD-8215-4C4B-BFE1-A5093E8A5697}"/>
              </a:ext>
            </a:extLst>
          </p:cNvPr>
          <p:cNvSpPr txBox="1"/>
          <p:nvPr/>
        </p:nvSpPr>
        <p:spPr>
          <a:xfrm>
            <a:off x="950976" y="1938528"/>
            <a:ext cx="5481565" cy="2308324"/>
          </a:xfrm>
          <a:prstGeom prst="rect">
            <a:avLst/>
          </a:prstGeom>
          <a:noFill/>
        </p:spPr>
        <p:txBody>
          <a:bodyPr wrap="none" rtlCol="0">
            <a:spAutoFit/>
          </a:bodyPr>
          <a:lstStyle/>
          <a:p>
            <a:r>
              <a:rPr lang="da-DK" sz="4800" dirty="0">
                <a:solidFill>
                  <a:schemeClr val="bg1"/>
                </a:solidFill>
                <a:latin typeface="Franklin Gothic Heavy" panose="020B0903020102020204" pitchFamily="34" charset="0"/>
              </a:rPr>
              <a:t>Hvordan skaber </a:t>
            </a:r>
          </a:p>
          <a:p>
            <a:r>
              <a:rPr lang="da-DK" sz="4800" dirty="0">
                <a:solidFill>
                  <a:schemeClr val="bg1"/>
                </a:solidFill>
                <a:latin typeface="Franklin Gothic Heavy" panose="020B0903020102020204" pitchFamily="34" charset="0"/>
              </a:rPr>
              <a:t>man engagement </a:t>
            </a:r>
          </a:p>
          <a:p>
            <a:r>
              <a:rPr lang="da-DK" sz="4800" dirty="0">
                <a:solidFill>
                  <a:schemeClr val="bg1"/>
                </a:solidFill>
                <a:latin typeface="Franklin Gothic Heavy" panose="020B0903020102020204" pitchFamily="34" charset="0"/>
              </a:rPr>
              <a:t>om en kampagne?</a:t>
            </a:r>
          </a:p>
        </p:txBody>
      </p:sp>
      <p:sp>
        <p:nvSpPr>
          <p:cNvPr id="3" name="Titel 2" hidden="1">
            <a:extLst>
              <a:ext uri="{FF2B5EF4-FFF2-40B4-BE49-F238E27FC236}">
                <a16:creationId xmlns:a16="http://schemas.microsoft.com/office/drawing/2014/main" id="{3DBBEBA0-0013-4BD4-BA49-7D37CB87A8D4}"/>
              </a:ext>
            </a:extLst>
          </p:cNvPr>
          <p:cNvSpPr>
            <a:spLocks noGrp="1"/>
          </p:cNvSpPr>
          <p:nvPr>
            <p:ph type="ctrTitle"/>
          </p:nvPr>
        </p:nvSpPr>
        <p:spPr/>
        <p:txBody>
          <a:bodyPr/>
          <a:lstStyle/>
          <a:p>
            <a:r>
              <a:rPr lang="da-DK" dirty="0"/>
              <a:t>Slide 20</a:t>
            </a:r>
          </a:p>
        </p:txBody>
      </p:sp>
    </p:spTree>
    <p:extLst>
      <p:ext uri="{BB962C8B-B14F-4D97-AF65-F5344CB8AC3E}">
        <p14:creationId xmlns:p14="http://schemas.microsoft.com/office/powerpoint/2010/main" val="2322953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grønne cirkler i. I cirklerne er der henholdsvis disse loger, et del indhold symbol, et logo af to pile der peger forbi hinanden, et hashtag og en tjeklist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7" name="Tekstfelt 6">
            <a:extLst>
              <a:ext uri="{FF2B5EF4-FFF2-40B4-BE49-F238E27FC236}">
                <a16:creationId xmlns:a16="http://schemas.microsoft.com/office/drawing/2014/main" id="{05AB59A9-0AAA-49DC-840E-5626A3A2B09B}"/>
              </a:ext>
            </a:extLst>
          </p:cNvPr>
          <p:cNvSpPr txBox="1"/>
          <p:nvPr/>
        </p:nvSpPr>
        <p:spPr>
          <a:xfrm>
            <a:off x="8934741" y="4279391"/>
            <a:ext cx="2508379" cy="1631216"/>
          </a:xfrm>
          <a:prstGeom prst="rect">
            <a:avLst/>
          </a:prstGeom>
          <a:noFill/>
        </p:spPr>
        <p:txBody>
          <a:bodyPr wrap="none" rtlCol="0">
            <a:spAutoFit/>
          </a:bodyPr>
          <a:lstStyle/>
          <a:p>
            <a:pPr algn="ctr"/>
            <a:r>
              <a:rPr lang="da-DK" sz="2000" dirty="0"/>
              <a:t>I kan også lave </a:t>
            </a:r>
          </a:p>
          <a:p>
            <a:pPr algn="ctr"/>
            <a:r>
              <a:rPr lang="da-DK" sz="2000" dirty="0"/>
              <a:t>interaktivt indhold </a:t>
            </a:r>
          </a:p>
          <a:p>
            <a:pPr algn="ctr"/>
            <a:r>
              <a:rPr lang="da-DK" sz="2000" dirty="0"/>
              <a:t>såsom afstemninger, </a:t>
            </a:r>
          </a:p>
          <a:p>
            <a:pPr algn="ctr"/>
            <a:r>
              <a:rPr lang="da-DK" sz="2000" dirty="0" err="1"/>
              <a:t>challenges</a:t>
            </a:r>
            <a:r>
              <a:rPr lang="da-DK" sz="2000" dirty="0"/>
              <a:t> eller </a:t>
            </a:r>
          </a:p>
          <a:p>
            <a:pPr algn="ctr"/>
            <a:r>
              <a:rPr lang="da-DK" sz="2000" dirty="0"/>
              <a:t>måske konkurrencer.</a:t>
            </a:r>
          </a:p>
        </p:txBody>
      </p:sp>
      <p:sp>
        <p:nvSpPr>
          <p:cNvPr id="6" name="Tekstfelt 5">
            <a:extLst>
              <a:ext uri="{FF2B5EF4-FFF2-40B4-BE49-F238E27FC236}">
                <a16:creationId xmlns:a16="http://schemas.microsoft.com/office/drawing/2014/main" id="{780FBF0E-F729-460E-B159-C8606AD7C22D}"/>
              </a:ext>
            </a:extLst>
          </p:cNvPr>
          <p:cNvSpPr txBox="1"/>
          <p:nvPr/>
        </p:nvSpPr>
        <p:spPr>
          <a:xfrm>
            <a:off x="6195021" y="4279391"/>
            <a:ext cx="2478114" cy="1015663"/>
          </a:xfrm>
          <a:prstGeom prst="rect">
            <a:avLst/>
          </a:prstGeom>
          <a:noFill/>
        </p:spPr>
        <p:txBody>
          <a:bodyPr wrap="none" rtlCol="0">
            <a:spAutoFit/>
          </a:bodyPr>
          <a:lstStyle/>
          <a:p>
            <a:pPr algn="ctr"/>
            <a:r>
              <a:rPr lang="da-DK" sz="2000" dirty="0"/>
              <a:t>”Tag en ven”, </a:t>
            </a:r>
          </a:p>
          <a:p>
            <a:pPr algn="ctr"/>
            <a:r>
              <a:rPr lang="da-DK" sz="2000" dirty="0"/>
              <a:t>”Del din oplevelse”, </a:t>
            </a:r>
          </a:p>
          <a:p>
            <a:pPr algn="ctr"/>
            <a:r>
              <a:rPr lang="da-DK" sz="2000" dirty="0"/>
              <a:t>”Brug vores hashtag”</a:t>
            </a:r>
          </a:p>
        </p:txBody>
      </p:sp>
      <p:sp>
        <p:nvSpPr>
          <p:cNvPr id="4" name="Tekstfelt 3">
            <a:extLst>
              <a:ext uri="{FF2B5EF4-FFF2-40B4-BE49-F238E27FC236}">
                <a16:creationId xmlns:a16="http://schemas.microsoft.com/office/drawing/2014/main" id="{E986C40B-B069-4E44-8315-0B79EA55C611}"/>
              </a:ext>
            </a:extLst>
          </p:cNvPr>
          <p:cNvSpPr txBox="1"/>
          <p:nvPr/>
        </p:nvSpPr>
        <p:spPr>
          <a:xfrm>
            <a:off x="3777528" y="4279392"/>
            <a:ext cx="1960793" cy="1323439"/>
          </a:xfrm>
          <a:prstGeom prst="rect">
            <a:avLst/>
          </a:prstGeom>
          <a:noFill/>
        </p:spPr>
        <p:txBody>
          <a:bodyPr wrap="none" rtlCol="0">
            <a:spAutoFit/>
          </a:bodyPr>
          <a:lstStyle/>
          <a:p>
            <a:pPr algn="ctr"/>
            <a:r>
              <a:rPr lang="da-DK" sz="2000" dirty="0"/>
              <a:t>Opfordre jeres </a:t>
            </a:r>
          </a:p>
          <a:p>
            <a:pPr algn="ctr"/>
            <a:r>
              <a:rPr lang="da-DK" sz="2000" dirty="0"/>
              <a:t>modtagere til at </a:t>
            </a:r>
          </a:p>
          <a:p>
            <a:pPr algn="ctr"/>
            <a:r>
              <a:rPr lang="da-DK" sz="2000" dirty="0"/>
              <a:t>interagere med </a:t>
            </a:r>
          </a:p>
          <a:p>
            <a:pPr algn="ctr"/>
            <a:r>
              <a:rPr lang="da-DK" sz="2000" dirty="0"/>
              <a:t>jeres indhold.</a:t>
            </a:r>
          </a:p>
        </p:txBody>
      </p:sp>
      <p:sp>
        <p:nvSpPr>
          <p:cNvPr id="2" name="Tekstfelt 1">
            <a:extLst>
              <a:ext uri="{FF2B5EF4-FFF2-40B4-BE49-F238E27FC236}">
                <a16:creationId xmlns:a16="http://schemas.microsoft.com/office/drawing/2014/main" id="{7CB0AC09-FA2E-4653-BDED-AC0C977BF1EE}"/>
              </a:ext>
            </a:extLst>
          </p:cNvPr>
          <p:cNvSpPr txBox="1"/>
          <p:nvPr/>
        </p:nvSpPr>
        <p:spPr>
          <a:xfrm>
            <a:off x="864018" y="4279392"/>
            <a:ext cx="2453813" cy="1015663"/>
          </a:xfrm>
          <a:prstGeom prst="rect">
            <a:avLst/>
          </a:prstGeom>
          <a:noFill/>
        </p:spPr>
        <p:txBody>
          <a:bodyPr wrap="none" rtlCol="0">
            <a:spAutoFit/>
          </a:bodyPr>
          <a:lstStyle/>
          <a:p>
            <a:pPr algn="ctr"/>
            <a:r>
              <a:rPr lang="da-DK" sz="2000" dirty="0"/>
              <a:t>En god kampagne </a:t>
            </a:r>
          </a:p>
          <a:p>
            <a:pPr algn="ctr"/>
            <a:r>
              <a:rPr lang="da-DK" sz="2000" dirty="0"/>
              <a:t>bliver delt og talt om </a:t>
            </a:r>
          </a:p>
          <a:p>
            <a:pPr algn="ctr"/>
            <a:r>
              <a:rPr lang="da-DK" sz="2000" dirty="0"/>
              <a:t>af dem, der ser den.</a:t>
            </a:r>
          </a:p>
        </p:txBody>
      </p:sp>
      <p:sp>
        <p:nvSpPr>
          <p:cNvPr id="3" name="Titel 2" hidden="1">
            <a:extLst>
              <a:ext uri="{FF2B5EF4-FFF2-40B4-BE49-F238E27FC236}">
                <a16:creationId xmlns:a16="http://schemas.microsoft.com/office/drawing/2014/main" id="{8C5BB0C9-4530-4BA8-87FC-1BFE2DFFF54D}"/>
              </a:ext>
            </a:extLst>
          </p:cNvPr>
          <p:cNvSpPr>
            <a:spLocks noGrp="1"/>
          </p:cNvSpPr>
          <p:nvPr>
            <p:ph type="ctrTitle"/>
          </p:nvPr>
        </p:nvSpPr>
        <p:spPr/>
        <p:txBody>
          <a:bodyPr/>
          <a:lstStyle/>
          <a:p>
            <a:r>
              <a:rPr lang="da-DK" dirty="0"/>
              <a:t>Slide 21</a:t>
            </a:r>
          </a:p>
        </p:txBody>
      </p:sp>
    </p:spTree>
    <p:extLst>
      <p:ext uri="{BB962C8B-B14F-4D97-AF65-F5344CB8AC3E}">
        <p14:creationId xmlns:p14="http://schemas.microsoft.com/office/powerpoint/2010/main" val="246260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stiplet linje som kører vandret henover siden. Linjen repræsenterer en tidslinj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8" name="Tekstfelt 7">
            <a:extLst>
              <a:ext uri="{FF2B5EF4-FFF2-40B4-BE49-F238E27FC236}">
                <a16:creationId xmlns:a16="http://schemas.microsoft.com/office/drawing/2014/main" id="{BDBBA2F1-7BFF-4721-BF60-49C8D8643E80}"/>
              </a:ext>
            </a:extLst>
          </p:cNvPr>
          <p:cNvSpPr txBox="1"/>
          <p:nvPr/>
        </p:nvSpPr>
        <p:spPr>
          <a:xfrm>
            <a:off x="7409688" y="4625756"/>
            <a:ext cx="3577839" cy="830997"/>
          </a:xfrm>
          <a:prstGeom prst="rect">
            <a:avLst/>
          </a:prstGeom>
          <a:noFill/>
        </p:spPr>
        <p:txBody>
          <a:bodyPr wrap="none" rtlCol="0">
            <a:spAutoFit/>
          </a:bodyPr>
          <a:lstStyle/>
          <a:p>
            <a:r>
              <a:rPr lang="da-DK" sz="1600" dirty="0"/>
              <a:t>Jeres kampagner omhandler fyrværkeri­</a:t>
            </a:r>
          </a:p>
          <a:p>
            <a:r>
              <a:rPr lang="da-DK" sz="1600" dirty="0"/>
              <a:t>sikkerhed, så overvej, hvornår og hvor </a:t>
            </a:r>
          </a:p>
          <a:p>
            <a:r>
              <a:rPr lang="da-DK" sz="1600" dirty="0"/>
              <a:t>længe I skal have jeres kampagne ude.</a:t>
            </a:r>
          </a:p>
        </p:txBody>
      </p:sp>
      <p:sp>
        <p:nvSpPr>
          <p:cNvPr id="7" name="Tekstfelt 6">
            <a:extLst>
              <a:ext uri="{FF2B5EF4-FFF2-40B4-BE49-F238E27FC236}">
                <a16:creationId xmlns:a16="http://schemas.microsoft.com/office/drawing/2014/main" id="{9232F2F2-6719-41AC-BC81-0ADF8C7E2E82}"/>
              </a:ext>
            </a:extLst>
          </p:cNvPr>
          <p:cNvSpPr txBox="1"/>
          <p:nvPr/>
        </p:nvSpPr>
        <p:spPr>
          <a:xfrm>
            <a:off x="5282184" y="2852374"/>
            <a:ext cx="3922805" cy="830997"/>
          </a:xfrm>
          <a:prstGeom prst="rect">
            <a:avLst/>
          </a:prstGeom>
          <a:noFill/>
        </p:spPr>
        <p:txBody>
          <a:bodyPr wrap="none" rtlCol="0">
            <a:spAutoFit/>
          </a:bodyPr>
          <a:lstStyle/>
          <a:p>
            <a:r>
              <a:rPr lang="da-DK" sz="1600" dirty="0"/>
              <a:t>En kampagne skal også have en levetid. </a:t>
            </a:r>
          </a:p>
          <a:p>
            <a:r>
              <a:rPr lang="da-DK" sz="1600" dirty="0"/>
              <a:t>En lang kampagne har større chance for at </a:t>
            </a:r>
          </a:p>
          <a:p>
            <a:r>
              <a:rPr lang="da-DK" sz="1600" dirty="0"/>
              <a:t>nå sin målgruppe, men den er også dyrere.</a:t>
            </a:r>
          </a:p>
        </p:txBody>
      </p:sp>
      <p:sp>
        <p:nvSpPr>
          <p:cNvPr id="6" name="Tekstfelt 5">
            <a:extLst>
              <a:ext uri="{FF2B5EF4-FFF2-40B4-BE49-F238E27FC236}">
                <a16:creationId xmlns:a16="http://schemas.microsoft.com/office/drawing/2014/main" id="{6C804E1C-5035-40B4-B725-98B0874DA1B8}"/>
              </a:ext>
            </a:extLst>
          </p:cNvPr>
          <p:cNvSpPr txBox="1"/>
          <p:nvPr/>
        </p:nvSpPr>
        <p:spPr>
          <a:xfrm>
            <a:off x="2356104" y="4625757"/>
            <a:ext cx="3222357" cy="830997"/>
          </a:xfrm>
          <a:prstGeom prst="rect">
            <a:avLst/>
          </a:prstGeom>
          <a:noFill/>
        </p:spPr>
        <p:txBody>
          <a:bodyPr wrap="none" rtlCol="0">
            <a:spAutoFit/>
          </a:bodyPr>
          <a:lstStyle/>
          <a:p>
            <a:r>
              <a:rPr lang="da-DK" sz="1600" dirty="0"/>
              <a:t>Ingen gider købe græsslåmaskiner </a:t>
            </a:r>
          </a:p>
          <a:p>
            <a:r>
              <a:rPr lang="da-DK" sz="1600" dirty="0"/>
              <a:t>om vinteren, derfor reklamerer </a:t>
            </a:r>
          </a:p>
          <a:p>
            <a:r>
              <a:rPr lang="da-DK" sz="1600" dirty="0"/>
              <a:t>man ikke for haveudstyr der.</a:t>
            </a:r>
          </a:p>
        </p:txBody>
      </p:sp>
      <p:sp>
        <p:nvSpPr>
          <p:cNvPr id="3" name="Tekstfelt 2">
            <a:extLst>
              <a:ext uri="{FF2B5EF4-FFF2-40B4-BE49-F238E27FC236}">
                <a16:creationId xmlns:a16="http://schemas.microsoft.com/office/drawing/2014/main" id="{DD8D98D1-B249-43DC-873F-D8184B75CC97}"/>
              </a:ext>
            </a:extLst>
          </p:cNvPr>
          <p:cNvSpPr txBox="1"/>
          <p:nvPr/>
        </p:nvSpPr>
        <p:spPr>
          <a:xfrm>
            <a:off x="777240" y="2871216"/>
            <a:ext cx="2533258" cy="830997"/>
          </a:xfrm>
          <a:prstGeom prst="rect">
            <a:avLst/>
          </a:prstGeom>
          <a:noFill/>
        </p:spPr>
        <p:txBody>
          <a:bodyPr wrap="none" rtlCol="0">
            <a:spAutoFit/>
          </a:bodyPr>
          <a:lstStyle/>
          <a:p>
            <a:r>
              <a:rPr lang="da-DK" sz="1600" dirty="0"/>
              <a:t>En kampagne skal ramme </a:t>
            </a:r>
          </a:p>
          <a:p>
            <a:r>
              <a:rPr lang="da-DK" sz="1600" dirty="0"/>
              <a:t>det rigtige tidspunkt, ellers </a:t>
            </a:r>
          </a:p>
          <a:p>
            <a:r>
              <a:rPr lang="da-DK" sz="1600" dirty="0"/>
              <a:t>bliver den ikke set.</a:t>
            </a:r>
          </a:p>
        </p:txBody>
      </p:sp>
      <p:sp>
        <p:nvSpPr>
          <p:cNvPr id="2" name="Tekstfelt 1">
            <a:extLst>
              <a:ext uri="{FF2B5EF4-FFF2-40B4-BE49-F238E27FC236}">
                <a16:creationId xmlns:a16="http://schemas.microsoft.com/office/drawing/2014/main" id="{858EA221-C24E-4B4E-8E0B-120FE69187A7}"/>
              </a:ext>
            </a:extLst>
          </p:cNvPr>
          <p:cNvSpPr txBox="1"/>
          <p:nvPr/>
        </p:nvSpPr>
        <p:spPr>
          <a:xfrm>
            <a:off x="704088" y="1078992"/>
            <a:ext cx="5492209" cy="830997"/>
          </a:xfrm>
          <a:prstGeom prst="rect">
            <a:avLst/>
          </a:prstGeom>
          <a:noFill/>
        </p:spPr>
        <p:txBody>
          <a:bodyPr wrap="none" rtlCol="0">
            <a:spAutoFit/>
          </a:bodyPr>
          <a:lstStyle/>
          <a:p>
            <a:r>
              <a:rPr lang="da-DK" sz="4800" dirty="0">
                <a:solidFill>
                  <a:srgbClr val="00897F"/>
                </a:solidFill>
                <a:latin typeface="Franklin Gothic Heavy" panose="020B0903020102020204" pitchFamily="34" charset="0"/>
              </a:rPr>
              <a:t>Timeline og timing</a:t>
            </a:r>
          </a:p>
        </p:txBody>
      </p:sp>
      <p:sp>
        <p:nvSpPr>
          <p:cNvPr id="4" name="Titel 3" hidden="1">
            <a:extLst>
              <a:ext uri="{FF2B5EF4-FFF2-40B4-BE49-F238E27FC236}">
                <a16:creationId xmlns:a16="http://schemas.microsoft.com/office/drawing/2014/main" id="{6BEEFD29-2296-47AF-9002-1793CB587EB7}"/>
              </a:ext>
            </a:extLst>
          </p:cNvPr>
          <p:cNvSpPr>
            <a:spLocks noGrp="1"/>
          </p:cNvSpPr>
          <p:nvPr>
            <p:ph type="ctrTitle"/>
          </p:nvPr>
        </p:nvSpPr>
        <p:spPr/>
        <p:txBody>
          <a:bodyPr/>
          <a:lstStyle/>
          <a:p>
            <a:r>
              <a:rPr lang="da-DK" dirty="0"/>
              <a:t>Slide 22</a:t>
            </a:r>
          </a:p>
        </p:txBody>
      </p:sp>
    </p:spTree>
    <p:extLst>
      <p:ext uri="{BB962C8B-B14F-4D97-AF65-F5344CB8AC3E}">
        <p14:creationId xmlns:p14="http://schemas.microsoft.com/office/powerpoint/2010/main" val="311415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er fylder lige under 1/3 af siden. Der er en lilla linje der kører op fra bunden og ud til højre. I den nedre halvdel af siden er der fem lyseblå kasser med logoer i. Logoerne er henholdsvis et par beskyttelsesbriller, en CE markering, en hånd der holder et tændt stykke fyrværkeri, en person der står i en cirkel som indikere sikkerhedsafstand og en boom lydeffekt som i en tegneseri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0" name="Tekstfelt 9">
            <a:extLst>
              <a:ext uri="{FF2B5EF4-FFF2-40B4-BE49-F238E27FC236}">
                <a16:creationId xmlns:a16="http://schemas.microsoft.com/office/drawing/2014/main" id="{7F1CCC39-0CB6-4788-A3E2-54353495044D}"/>
              </a:ext>
            </a:extLst>
          </p:cNvPr>
          <p:cNvSpPr txBox="1"/>
          <p:nvPr/>
        </p:nvSpPr>
        <p:spPr>
          <a:xfrm>
            <a:off x="10097809" y="4564185"/>
            <a:ext cx="696281" cy="307777"/>
          </a:xfrm>
          <a:prstGeom prst="rect">
            <a:avLst/>
          </a:prstGeom>
          <a:noFill/>
        </p:spPr>
        <p:txBody>
          <a:bodyPr wrap="none" rtlCol="0">
            <a:spAutoFit/>
          </a:bodyPr>
          <a:lstStyle/>
          <a:p>
            <a:r>
              <a:rPr lang="da-DK" sz="1400" dirty="0"/>
              <a:t>Fusere</a:t>
            </a:r>
          </a:p>
        </p:txBody>
      </p:sp>
      <p:sp>
        <p:nvSpPr>
          <p:cNvPr id="9" name="Tekstfelt 8">
            <a:extLst>
              <a:ext uri="{FF2B5EF4-FFF2-40B4-BE49-F238E27FC236}">
                <a16:creationId xmlns:a16="http://schemas.microsoft.com/office/drawing/2014/main" id="{ACC198BA-37C3-48F5-82A7-767B325A8A4B}"/>
              </a:ext>
            </a:extLst>
          </p:cNvPr>
          <p:cNvSpPr txBox="1"/>
          <p:nvPr/>
        </p:nvSpPr>
        <p:spPr>
          <a:xfrm>
            <a:off x="8141257" y="4569581"/>
            <a:ext cx="761747" cy="307777"/>
          </a:xfrm>
          <a:prstGeom prst="rect">
            <a:avLst/>
          </a:prstGeom>
          <a:noFill/>
        </p:spPr>
        <p:txBody>
          <a:bodyPr wrap="none" rtlCol="0">
            <a:spAutoFit/>
          </a:bodyPr>
          <a:lstStyle/>
          <a:p>
            <a:r>
              <a:rPr lang="da-DK" sz="1400" dirty="0"/>
              <a:t>Afstand</a:t>
            </a:r>
          </a:p>
        </p:txBody>
      </p:sp>
      <p:sp>
        <p:nvSpPr>
          <p:cNvPr id="8" name="Tekstfelt 7">
            <a:extLst>
              <a:ext uri="{FF2B5EF4-FFF2-40B4-BE49-F238E27FC236}">
                <a16:creationId xmlns:a16="http://schemas.microsoft.com/office/drawing/2014/main" id="{862536DB-496C-440F-9001-2C42369EDAC2}"/>
              </a:ext>
            </a:extLst>
          </p:cNvPr>
          <p:cNvSpPr txBox="1"/>
          <p:nvPr/>
        </p:nvSpPr>
        <p:spPr>
          <a:xfrm>
            <a:off x="6096000" y="4564185"/>
            <a:ext cx="1050031" cy="307777"/>
          </a:xfrm>
          <a:prstGeom prst="rect">
            <a:avLst/>
          </a:prstGeom>
          <a:noFill/>
        </p:spPr>
        <p:txBody>
          <a:bodyPr wrap="none" rtlCol="0">
            <a:spAutoFit/>
          </a:bodyPr>
          <a:lstStyle/>
          <a:p>
            <a:r>
              <a:rPr lang="da-DK" sz="1400" dirty="0"/>
              <a:t>Anvendelse</a:t>
            </a:r>
          </a:p>
        </p:txBody>
      </p:sp>
      <p:sp>
        <p:nvSpPr>
          <p:cNvPr id="7" name="Tekstfelt 6">
            <a:extLst>
              <a:ext uri="{FF2B5EF4-FFF2-40B4-BE49-F238E27FC236}">
                <a16:creationId xmlns:a16="http://schemas.microsoft.com/office/drawing/2014/main" id="{37078F60-B2B3-40AF-957C-60A7CEA59544}"/>
              </a:ext>
            </a:extLst>
          </p:cNvPr>
          <p:cNvSpPr txBox="1"/>
          <p:nvPr/>
        </p:nvSpPr>
        <p:spPr>
          <a:xfrm>
            <a:off x="4224215" y="4564185"/>
            <a:ext cx="965264" cy="307777"/>
          </a:xfrm>
          <a:prstGeom prst="rect">
            <a:avLst/>
          </a:prstGeom>
          <a:noFill/>
        </p:spPr>
        <p:txBody>
          <a:bodyPr wrap="none" rtlCol="0">
            <a:spAutoFit/>
          </a:bodyPr>
          <a:lstStyle/>
          <a:p>
            <a:r>
              <a:rPr lang="da-DK" sz="1400" dirty="0"/>
              <a:t>CE-mærke</a:t>
            </a:r>
          </a:p>
        </p:txBody>
      </p:sp>
      <p:sp>
        <p:nvSpPr>
          <p:cNvPr id="6" name="Tekstfelt 5">
            <a:extLst>
              <a:ext uri="{FF2B5EF4-FFF2-40B4-BE49-F238E27FC236}">
                <a16:creationId xmlns:a16="http://schemas.microsoft.com/office/drawing/2014/main" id="{731D426C-5C44-442F-A749-E4FD96180A15}"/>
              </a:ext>
            </a:extLst>
          </p:cNvPr>
          <p:cNvSpPr txBox="1"/>
          <p:nvPr/>
        </p:nvSpPr>
        <p:spPr>
          <a:xfrm>
            <a:off x="2039815" y="4564185"/>
            <a:ext cx="1566583" cy="307777"/>
          </a:xfrm>
          <a:prstGeom prst="rect">
            <a:avLst/>
          </a:prstGeom>
          <a:noFill/>
        </p:spPr>
        <p:txBody>
          <a:bodyPr wrap="none" rtlCol="0">
            <a:spAutoFit/>
          </a:bodyPr>
          <a:lstStyle/>
          <a:p>
            <a:r>
              <a:rPr lang="da-DK" sz="1400" dirty="0"/>
              <a:t>Beskyttelsesbriller</a:t>
            </a:r>
          </a:p>
        </p:txBody>
      </p:sp>
      <p:sp>
        <p:nvSpPr>
          <p:cNvPr id="4" name="Tekstfelt 3">
            <a:extLst>
              <a:ext uri="{FF2B5EF4-FFF2-40B4-BE49-F238E27FC236}">
                <a16:creationId xmlns:a16="http://schemas.microsoft.com/office/drawing/2014/main" id="{5BDC7B30-3331-4176-83EE-71FD190D17F1}"/>
              </a:ext>
            </a:extLst>
          </p:cNvPr>
          <p:cNvSpPr txBox="1"/>
          <p:nvPr/>
        </p:nvSpPr>
        <p:spPr>
          <a:xfrm>
            <a:off x="5789717" y="2027081"/>
            <a:ext cx="5133906" cy="1631216"/>
          </a:xfrm>
          <a:prstGeom prst="rect">
            <a:avLst/>
          </a:prstGeom>
          <a:noFill/>
        </p:spPr>
        <p:txBody>
          <a:bodyPr wrap="none" rtlCol="0">
            <a:spAutoFit/>
          </a:bodyPr>
          <a:lstStyle/>
          <a:p>
            <a:r>
              <a:rPr lang="da-DK" sz="2000" dirty="0">
                <a:latin typeface="Franklin Gothic Heavy" panose="020B0903020102020204" pitchFamily="34" charset="0"/>
              </a:rPr>
              <a:t>Det er nemt at omgås fyrværkeri sikkert</a:t>
            </a:r>
          </a:p>
          <a:p>
            <a:r>
              <a:rPr lang="da-DK" sz="2000" dirty="0"/>
              <a:t>Overholder du de 5 fyrværkeriråd, minimerer </a:t>
            </a:r>
          </a:p>
          <a:p>
            <a:r>
              <a:rPr lang="da-DK" sz="2000" dirty="0"/>
              <a:t>du risikoen, når du fyrer fyrværkeri af. På den </a:t>
            </a:r>
          </a:p>
          <a:p>
            <a:r>
              <a:rPr lang="da-DK" sz="2000" dirty="0"/>
              <a:t>måde kan du have det sjovt til nytår og alle </a:t>
            </a:r>
            <a:br>
              <a:rPr lang="da-DK" sz="2000" dirty="0"/>
            </a:br>
            <a:r>
              <a:rPr lang="da-DK" sz="2000" dirty="0"/>
              <a:t>dage fremadrettet.</a:t>
            </a:r>
          </a:p>
        </p:txBody>
      </p:sp>
      <p:sp>
        <p:nvSpPr>
          <p:cNvPr id="3" name="Tekstfelt 2">
            <a:extLst>
              <a:ext uri="{FF2B5EF4-FFF2-40B4-BE49-F238E27FC236}">
                <a16:creationId xmlns:a16="http://schemas.microsoft.com/office/drawing/2014/main" id="{DCC302EF-EDBC-4CDD-910F-A27B85CB895E}"/>
              </a:ext>
            </a:extLst>
          </p:cNvPr>
          <p:cNvSpPr txBox="1"/>
          <p:nvPr/>
        </p:nvSpPr>
        <p:spPr>
          <a:xfrm>
            <a:off x="941753" y="668215"/>
            <a:ext cx="5873262" cy="830997"/>
          </a:xfrm>
          <a:prstGeom prst="rect">
            <a:avLst/>
          </a:prstGeom>
          <a:noFill/>
        </p:spPr>
        <p:txBody>
          <a:bodyPr wrap="square" rtlCol="0">
            <a:spAutoFit/>
          </a:bodyPr>
          <a:lstStyle/>
          <a:p>
            <a:r>
              <a:rPr lang="da-DK" sz="4800" dirty="0">
                <a:solidFill>
                  <a:srgbClr val="A69DCD"/>
                </a:solidFill>
                <a:latin typeface="Franklin Gothic Heavy" panose="020B0903020102020204" pitchFamily="34" charset="0"/>
              </a:rPr>
              <a:t>De 5 fyrværkeriråd</a:t>
            </a:r>
          </a:p>
        </p:txBody>
      </p:sp>
      <p:sp>
        <p:nvSpPr>
          <p:cNvPr id="2" name="Titel 1" hidden="1">
            <a:extLst>
              <a:ext uri="{FF2B5EF4-FFF2-40B4-BE49-F238E27FC236}">
                <a16:creationId xmlns:a16="http://schemas.microsoft.com/office/drawing/2014/main" id="{21A73D87-9B61-43DB-A8A9-9FFA1AAB46D7}"/>
              </a:ext>
            </a:extLst>
          </p:cNvPr>
          <p:cNvSpPr>
            <a:spLocks noGrp="1"/>
          </p:cNvSpPr>
          <p:nvPr>
            <p:ph type="ctrTitle"/>
          </p:nvPr>
        </p:nvSpPr>
        <p:spPr/>
        <p:txBody>
          <a:bodyPr/>
          <a:lstStyle/>
          <a:p>
            <a:r>
              <a:rPr lang="da-DK" dirty="0"/>
              <a:t>Slide 3</a:t>
            </a:r>
          </a:p>
        </p:txBody>
      </p:sp>
      <p:sp>
        <p:nvSpPr>
          <p:cNvPr id="11" name="Rektangel 10">
            <a:extLst>
              <a:ext uri="{FF2B5EF4-FFF2-40B4-BE49-F238E27FC236}">
                <a16:creationId xmlns:a16="http://schemas.microsoft.com/office/drawing/2014/main" id="{E4632196-0F90-4B0E-89A1-517E14A2E136}"/>
              </a:ext>
            </a:extLst>
          </p:cNvPr>
          <p:cNvSpPr/>
          <p:nvPr/>
        </p:nvSpPr>
        <p:spPr>
          <a:xfrm>
            <a:off x="4183503" y="5010539"/>
            <a:ext cx="1046687" cy="746449"/>
          </a:xfrm>
          <a:prstGeom prst="rect">
            <a:avLst/>
          </a:prstGeom>
          <a:solidFill>
            <a:srgbClr val="BD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a:extLst>
              <a:ext uri="{FF2B5EF4-FFF2-40B4-BE49-F238E27FC236}">
                <a16:creationId xmlns:a16="http://schemas.microsoft.com/office/drawing/2014/main" id="{A794395A-3311-413B-ACA2-C54132E50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449" y="4904762"/>
            <a:ext cx="1332967" cy="939339"/>
          </a:xfrm>
          <a:prstGeom prst="rect">
            <a:avLst/>
          </a:prstGeom>
        </p:spPr>
      </p:pic>
    </p:spTree>
    <p:extLst>
      <p:ext uri="{BB962C8B-B14F-4D97-AF65-F5344CB8AC3E}">
        <p14:creationId xmlns:p14="http://schemas.microsoft.com/office/powerpoint/2010/main" val="337843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der fylder halvdelen af siden. Der kører en lilla pil ind fra venstre, som drejer og peger ned mod tekstfeltet.">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4" name="Tekstfelt 13">
            <a:extLst>
              <a:ext uri="{FF2B5EF4-FFF2-40B4-BE49-F238E27FC236}">
                <a16:creationId xmlns:a16="http://schemas.microsoft.com/office/drawing/2014/main" id="{F0EE3524-9156-4089-8A7A-ED7ADC64A1FE}"/>
              </a:ext>
            </a:extLst>
          </p:cNvPr>
          <p:cNvSpPr txBox="1"/>
          <p:nvPr/>
        </p:nvSpPr>
        <p:spPr>
          <a:xfrm>
            <a:off x="7188241" y="5729306"/>
            <a:ext cx="3904723" cy="584775"/>
          </a:xfrm>
          <a:prstGeom prst="rect">
            <a:avLst/>
          </a:prstGeom>
          <a:noFill/>
        </p:spPr>
        <p:txBody>
          <a:bodyPr wrap="none" rtlCol="0">
            <a:spAutoFit/>
          </a:bodyPr>
          <a:lstStyle/>
          <a:p>
            <a:r>
              <a:rPr lang="da-DK" sz="1600" dirty="0"/>
              <a:t>24 af de 25 personer er drenge og mænd. </a:t>
            </a:r>
          </a:p>
          <a:p>
            <a:r>
              <a:rPr lang="da-DK" sz="1600" dirty="0"/>
              <a:t>Næsten ingen havde beskyttelsesbriller på.</a:t>
            </a:r>
          </a:p>
        </p:txBody>
      </p:sp>
      <p:sp>
        <p:nvSpPr>
          <p:cNvPr id="13" name="Tekstfelt 12">
            <a:extLst>
              <a:ext uri="{FF2B5EF4-FFF2-40B4-BE49-F238E27FC236}">
                <a16:creationId xmlns:a16="http://schemas.microsoft.com/office/drawing/2014/main" id="{690690D2-F304-4967-B4CF-FF0E47328E08}"/>
              </a:ext>
            </a:extLst>
          </p:cNvPr>
          <p:cNvSpPr txBox="1"/>
          <p:nvPr/>
        </p:nvSpPr>
        <p:spPr>
          <a:xfrm>
            <a:off x="9166967" y="4784415"/>
            <a:ext cx="1670394" cy="923330"/>
          </a:xfrm>
          <a:prstGeom prst="rect">
            <a:avLst/>
          </a:prstGeom>
          <a:noFill/>
        </p:spPr>
        <p:txBody>
          <a:bodyPr wrap="none" rtlCol="0">
            <a:spAutoFit/>
          </a:bodyPr>
          <a:lstStyle/>
          <a:p>
            <a:r>
              <a:rPr lang="da-DK" dirty="0">
                <a:solidFill>
                  <a:srgbClr val="A69DCD"/>
                </a:solidFill>
              </a:rPr>
              <a:t>af de </a:t>
            </a:r>
          </a:p>
          <a:p>
            <a:r>
              <a:rPr lang="da-DK" dirty="0">
                <a:solidFill>
                  <a:srgbClr val="A69DCD"/>
                </a:solidFill>
              </a:rPr>
              <a:t>tilskadekomne </a:t>
            </a:r>
          </a:p>
          <a:p>
            <a:r>
              <a:rPr lang="da-DK" dirty="0">
                <a:solidFill>
                  <a:srgbClr val="A69DCD"/>
                </a:solidFill>
              </a:rPr>
              <a:t>var af hankøn</a:t>
            </a:r>
          </a:p>
        </p:txBody>
      </p:sp>
      <p:sp>
        <p:nvSpPr>
          <p:cNvPr id="8" name="Tekstfelt 7">
            <a:extLst>
              <a:ext uri="{FF2B5EF4-FFF2-40B4-BE49-F238E27FC236}">
                <a16:creationId xmlns:a16="http://schemas.microsoft.com/office/drawing/2014/main" id="{4648F44F-3A3D-452B-AC86-554AB48F3701}"/>
              </a:ext>
            </a:extLst>
          </p:cNvPr>
          <p:cNvSpPr txBox="1"/>
          <p:nvPr/>
        </p:nvSpPr>
        <p:spPr>
          <a:xfrm>
            <a:off x="7143261" y="4559933"/>
            <a:ext cx="2116285"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96%</a:t>
            </a:r>
          </a:p>
        </p:txBody>
      </p:sp>
      <p:sp>
        <p:nvSpPr>
          <p:cNvPr id="12" name="Tekstfelt 11">
            <a:extLst>
              <a:ext uri="{FF2B5EF4-FFF2-40B4-BE49-F238E27FC236}">
                <a16:creationId xmlns:a16="http://schemas.microsoft.com/office/drawing/2014/main" id="{53DFDD8D-0615-4B4E-9A53-1A3476CDF6A1}"/>
              </a:ext>
            </a:extLst>
          </p:cNvPr>
          <p:cNvSpPr txBox="1"/>
          <p:nvPr/>
        </p:nvSpPr>
        <p:spPr>
          <a:xfrm>
            <a:off x="7188241" y="3487844"/>
            <a:ext cx="3759747" cy="830997"/>
          </a:xfrm>
          <a:prstGeom prst="rect">
            <a:avLst/>
          </a:prstGeom>
          <a:noFill/>
        </p:spPr>
        <p:txBody>
          <a:bodyPr wrap="none" rtlCol="0">
            <a:spAutoFit/>
          </a:bodyPr>
          <a:lstStyle/>
          <a:p>
            <a:r>
              <a:rPr lang="da-DK" sz="1600" dirty="0"/>
              <a:t>Fire patienter har fået svære øjenskader, </a:t>
            </a:r>
            <a:br>
              <a:rPr lang="da-DK" sz="1600" dirty="0"/>
            </a:br>
            <a:r>
              <a:rPr lang="da-DK" sz="1600" dirty="0"/>
              <a:t>hvor – de formentlig har tabt synet på et </a:t>
            </a:r>
            <a:br>
              <a:rPr lang="da-DK" sz="1600" dirty="0"/>
            </a:br>
            <a:r>
              <a:rPr lang="da-DK" sz="1600" dirty="0"/>
              <a:t>øje fuldstændigt.</a:t>
            </a:r>
          </a:p>
        </p:txBody>
      </p:sp>
      <p:sp>
        <p:nvSpPr>
          <p:cNvPr id="11" name="Tekstfelt 10">
            <a:extLst>
              <a:ext uri="{FF2B5EF4-FFF2-40B4-BE49-F238E27FC236}">
                <a16:creationId xmlns:a16="http://schemas.microsoft.com/office/drawing/2014/main" id="{6A333AD8-63C8-48F2-BA8B-D5AC0B511F8E}"/>
              </a:ext>
            </a:extLst>
          </p:cNvPr>
          <p:cNvSpPr txBox="1"/>
          <p:nvPr/>
        </p:nvSpPr>
        <p:spPr>
          <a:xfrm>
            <a:off x="8788401" y="2677365"/>
            <a:ext cx="2149243" cy="646331"/>
          </a:xfrm>
          <a:prstGeom prst="rect">
            <a:avLst/>
          </a:prstGeom>
          <a:noFill/>
        </p:spPr>
        <p:txBody>
          <a:bodyPr wrap="none" rtlCol="0">
            <a:spAutoFit/>
          </a:bodyPr>
          <a:lstStyle/>
          <a:p>
            <a:r>
              <a:rPr lang="da-DK" dirty="0">
                <a:solidFill>
                  <a:srgbClr val="A69DCD"/>
                </a:solidFill>
              </a:rPr>
              <a:t>af dem var alvorlige </a:t>
            </a:r>
            <a:br>
              <a:rPr lang="da-DK" dirty="0">
                <a:solidFill>
                  <a:srgbClr val="A69DCD"/>
                </a:solidFill>
              </a:rPr>
            </a:br>
            <a:r>
              <a:rPr lang="da-DK" dirty="0">
                <a:solidFill>
                  <a:srgbClr val="A69DCD"/>
                </a:solidFill>
              </a:rPr>
              <a:t>øjenskader</a:t>
            </a:r>
          </a:p>
        </p:txBody>
      </p:sp>
      <p:sp>
        <p:nvSpPr>
          <p:cNvPr id="7" name="Tekstfelt 6">
            <a:extLst>
              <a:ext uri="{FF2B5EF4-FFF2-40B4-BE49-F238E27FC236}">
                <a16:creationId xmlns:a16="http://schemas.microsoft.com/office/drawing/2014/main" id="{4D29C14C-31BD-490F-B906-820BAB0A7E91}"/>
              </a:ext>
            </a:extLst>
          </p:cNvPr>
          <p:cNvSpPr txBox="1"/>
          <p:nvPr/>
        </p:nvSpPr>
        <p:spPr>
          <a:xfrm>
            <a:off x="7143261" y="2261868"/>
            <a:ext cx="1386918"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04</a:t>
            </a:r>
          </a:p>
        </p:txBody>
      </p:sp>
      <p:sp>
        <p:nvSpPr>
          <p:cNvPr id="10" name="Tekstfelt 9">
            <a:extLst>
              <a:ext uri="{FF2B5EF4-FFF2-40B4-BE49-F238E27FC236}">
                <a16:creationId xmlns:a16="http://schemas.microsoft.com/office/drawing/2014/main" id="{51BEAB23-AE06-42D5-96C0-7194DFCDF53D}"/>
              </a:ext>
            </a:extLst>
          </p:cNvPr>
          <p:cNvSpPr txBox="1"/>
          <p:nvPr/>
        </p:nvSpPr>
        <p:spPr>
          <a:xfrm>
            <a:off x="7143261" y="1482168"/>
            <a:ext cx="4142609" cy="584775"/>
          </a:xfrm>
          <a:prstGeom prst="rect">
            <a:avLst/>
          </a:prstGeom>
          <a:noFill/>
        </p:spPr>
        <p:txBody>
          <a:bodyPr wrap="none" rtlCol="0">
            <a:spAutoFit/>
          </a:bodyPr>
          <a:lstStyle/>
          <a:p>
            <a:r>
              <a:rPr lang="da-DK" sz="1600" dirty="0"/>
              <a:t>25 danskere måtte behandles for øjenskader </a:t>
            </a:r>
            <a:br>
              <a:rPr lang="da-DK" sz="1600" dirty="0"/>
            </a:br>
            <a:r>
              <a:rPr lang="da-DK" sz="1600" dirty="0"/>
              <a:t>på danske sygehuse sidste nytårsaften.</a:t>
            </a:r>
          </a:p>
        </p:txBody>
      </p:sp>
      <p:sp>
        <p:nvSpPr>
          <p:cNvPr id="9" name="Tekstfelt 8">
            <a:extLst>
              <a:ext uri="{FF2B5EF4-FFF2-40B4-BE49-F238E27FC236}">
                <a16:creationId xmlns:a16="http://schemas.microsoft.com/office/drawing/2014/main" id="{1B4F7240-6A57-4E2F-A824-8F3D98D20F3B}"/>
              </a:ext>
            </a:extLst>
          </p:cNvPr>
          <p:cNvSpPr txBox="1"/>
          <p:nvPr/>
        </p:nvSpPr>
        <p:spPr>
          <a:xfrm>
            <a:off x="8604739" y="651169"/>
            <a:ext cx="2583656" cy="646331"/>
          </a:xfrm>
          <a:prstGeom prst="rect">
            <a:avLst/>
          </a:prstGeom>
          <a:noFill/>
        </p:spPr>
        <p:txBody>
          <a:bodyPr wrap="none" rtlCol="0">
            <a:spAutoFit/>
          </a:bodyPr>
          <a:lstStyle/>
          <a:p>
            <a:r>
              <a:rPr lang="da-DK" dirty="0">
                <a:solidFill>
                  <a:srgbClr val="A69DCD"/>
                </a:solidFill>
              </a:rPr>
              <a:t>danskere fik øjenskader </a:t>
            </a:r>
            <a:br>
              <a:rPr lang="da-DK" dirty="0">
                <a:solidFill>
                  <a:srgbClr val="A69DCD"/>
                </a:solidFill>
              </a:rPr>
            </a:br>
            <a:r>
              <a:rPr lang="da-DK" dirty="0">
                <a:solidFill>
                  <a:srgbClr val="A69DCD"/>
                </a:solidFill>
              </a:rPr>
              <a:t>nytårsaften 2023/24</a:t>
            </a:r>
          </a:p>
        </p:txBody>
      </p:sp>
      <p:sp>
        <p:nvSpPr>
          <p:cNvPr id="6" name="Tekstfelt 5">
            <a:extLst>
              <a:ext uri="{FF2B5EF4-FFF2-40B4-BE49-F238E27FC236}">
                <a16:creationId xmlns:a16="http://schemas.microsoft.com/office/drawing/2014/main" id="{A3260358-F5F1-44B7-AFD9-9BBB6900DAE2}"/>
              </a:ext>
            </a:extLst>
          </p:cNvPr>
          <p:cNvSpPr txBox="1"/>
          <p:nvPr/>
        </p:nvSpPr>
        <p:spPr>
          <a:xfrm>
            <a:off x="7143261" y="312616"/>
            <a:ext cx="1386918"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25</a:t>
            </a:r>
          </a:p>
        </p:txBody>
      </p:sp>
      <p:sp>
        <p:nvSpPr>
          <p:cNvPr id="2" name="Tekstfelt 1">
            <a:extLst>
              <a:ext uri="{FF2B5EF4-FFF2-40B4-BE49-F238E27FC236}">
                <a16:creationId xmlns:a16="http://schemas.microsoft.com/office/drawing/2014/main" id="{8AA0ABCB-2A84-41AF-A747-73FC07D347EE}"/>
              </a:ext>
            </a:extLst>
          </p:cNvPr>
          <p:cNvSpPr txBox="1"/>
          <p:nvPr/>
        </p:nvSpPr>
        <p:spPr>
          <a:xfrm>
            <a:off x="1539631" y="3829538"/>
            <a:ext cx="4564839" cy="1323439"/>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Dine øjne er følsomme og kan nemt få skader, </a:t>
            </a:r>
            <a:br>
              <a:rPr lang="da-DK" sz="1600" dirty="0">
                <a:solidFill>
                  <a:schemeClr val="bg1"/>
                </a:solidFill>
              </a:rPr>
            </a:br>
            <a:r>
              <a:rPr lang="da-DK" sz="1600" dirty="0">
                <a:solidFill>
                  <a:schemeClr val="bg1"/>
                </a:solidFill>
              </a:rPr>
              <a:t>hvis du har uheld med fyrværkeri.</a:t>
            </a:r>
          </a:p>
          <a:p>
            <a:pPr marL="285750" indent="-285750">
              <a:buFont typeface="Arial" panose="020B0604020202020204" pitchFamily="34" charset="0"/>
              <a:buChar char="•"/>
            </a:pPr>
            <a:r>
              <a:rPr lang="da-DK" sz="1600" dirty="0">
                <a:solidFill>
                  <a:schemeClr val="bg1"/>
                </a:solidFill>
              </a:rPr>
              <a:t>Brug beskyttelsesbriller både når du fyrer af og </a:t>
            </a:r>
            <a:br>
              <a:rPr lang="da-DK" sz="1600" dirty="0">
                <a:solidFill>
                  <a:schemeClr val="bg1"/>
                </a:solidFill>
              </a:rPr>
            </a:br>
            <a:r>
              <a:rPr lang="da-DK" sz="1600" dirty="0">
                <a:solidFill>
                  <a:schemeClr val="bg1"/>
                </a:solidFill>
              </a:rPr>
              <a:t>når du er ude og ser på andres fyrværkeri. Der </a:t>
            </a:r>
            <a:br>
              <a:rPr lang="da-DK" sz="1600" dirty="0">
                <a:solidFill>
                  <a:schemeClr val="bg1"/>
                </a:solidFill>
              </a:rPr>
            </a:br>
            <a:r>
              <a:rPr lang="da-DK" sz="1600" dirty="0">
                <a:solidFill>
                  <a:schemeClr val="bg1"/>
                </a:solidFill>
              </a:rPr>
              <a:t>kan falde rester eller gnister ned og ramme dig.</a:t>
            </a:r>
          </a:p>
        </p:txBody>
      </p:sp>
      <p:sp>
        <p:nvSpPr>
          <p:cNvPr id="4" name="Tekstfelt 3">
            <a:extLst>
              <a:ext uri="{FF2B5EF4-FFF2-40B4-BE49-F238E27FC236}">
                <a16:creationId xmlns:a16="http://schemas.microsoft.com/office/drawing/2014/main" id="{483D1A57-7A6D-4430-8D24-74E92EB0214C}"/>
              </a:ext>
            </a:extLst>
          </p:cNvPr>
          <p:cNvSpPr txBox="1"/>
          <p:nvPr/>
        </p:nvSpPr>
        <p:spPr>
          <a:xfrm>
            <a:off x="887046" y="2387600"/>
            <a:ext cx="5873262" cy="1200329"/>
          </a:xfrm>
          <a:prstGeom prst="rect">
            <a:avLst/>
          </a:prstGeom>
          <a:noFill/>
        </p:spPr>
        <p:txBody>
          <a:bodyPr wrap="square" rtlCol="0">
            <a:spAutoFit/>
          </a:bodyPr>
          <a:lstStyle/>
          <a:p>
            <a:r>
              <a:rPr lang="da-DK" sz="3600" dirty="0">
                <a:solidFill>
                  <a:schemeClr val="bg1"/>
                </a:solidFill>
                <a:latin typeface="Franklin Gothic Heavy" panose="020B0903020102020204" pitchFamily="34" charset="0"/>
              </a:rPr>
              <a:t>1. Brug altid</a:t>
            </a:r>
          </a:p>
          <a:p>
            <a:r>
              <a:rPr lang="da-DK" sz="3600" dirty="0">
                <a:solidFill>
                  <a:schemeClr val="bg1"/>
                </a:solidFill>
                <a:latin typeface="Franklin Gothic Heavy" panose="020B0903020102020204" pitchFamily="34" charset="0"/>
              </a:rPr>
              <a:t>      beskyttelses­briller</a:t>
            </a:r>
          </a:p>
        </p:txBody>
      </p:sp>
      <p:sp>
        <p:nvSpPr>
          <p:cNvPr id="3" name="Titel 2" hidden="1">
            <a:extLst>
              <a:ext uri="{FF2B5EF4-FFF2-40B4-BE49-F238E27FC236}">
                <a16:creationId xmlns:a16="http://schemas.microsoft.com/office/drawing/2014/main" id="{C290F9FD-8B24-47F1-A909-B4662103C943}"/>
              </a:ext>
            </a:extLst>
          </p:cNvPr>
          <p:cNvSpPr>
            <a:spLocks noGrp="1"/>
          </p:cNvSpPr>
          <p:nvPr>
            <p:ph type="ctrTitle"/>
          </p:nvPr>
        </p:nvSpPr>
        <p:spPr/>
        <p:txBody>
          <a:bodyPr/>
          <a:lstStyle/>
          <a:p>
            <a:r>
              <a:rPr lang="da-DK" dirty="0"/>
              <a:t>Slide 4</a:t>
            </a:r>
          </a:p>
        </p:txBody>
      </p:sp>
    </p:spTree>
    <p:extLst>
      <p:ext uri="{BB962C8B-B14F-4D97-AF65-F5344CB8AC3E}">
        <p14:creationId xmlns:p14="http://schemas.microsoft.com/office/powerpoint/2010/main" val="285204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Figuren fylder cirka halvdelen af siden. Der kører en lilla pil op fra bunden af siden, i venstre side, som drejer og peger mod midten af siden. I den hvide del af siden er et stort CE-mærke.">
            <a:extLst>
              <a:ext uri="{FF2B5EF4-FFF2-40B4-BE49-F238E27FC236}">
                <a16:creationId xmlns:a16="http://schemas.microsoft.com/office/drawing/2014/main" id="{70EE0E28-B3C3-4B16-B032-43B30C3F5869}"/>
              </a:ext>
            </a:extLst>
          </p:cNvPr>
          <p:cNvPicPr>
            <a:picLocks noChangeAspect="1"/>
          </p:cNvPicPr>
          <p:nvPr/>
        </p:nvPicPr>
        <p:blipFill rotWithShape="1">
          <a:blip r:embed="rId2">
            <a:extLst>
              <a:ext uri="{28A0092B-C50C-407E-A947-70E740481C1C}">
                <a14:useLocalDpi xmlns:a14="http://schemas.microsoft.com/office/drawing/2010/main" val="0"/>
              </a:ext>
            </a:extLst>
          </a:blip>
          <a:srcRect r="43271"/>
          <a:stretch/>
        </p:blipFill>
        <p:spPr>
          <a:xfrm>
            <a:off x="1" y="0"/>
            <a:ext cx="6916365" cy="6857999"/>
          </a:xfrm>
          <a:prstGeom prst="rect">
            <a:avLst/>
          </a:prstGeom>
        </p:spPr>
      </p:pic>
      <p:sp>
        <p:nvSpPr>
          <p:cNvPr id="3" name="Tekstfelt 2">
            <a:extLst>
              <a:ext uri="{FF2B5EF4-FFF2-40B4-BE49-F238E27FC236}">
                <a16:creationId xmlns:a16="http://schemas.microsoft.com/office/drawing/2014/main" id="{55A9C7A2-10FE-491B-9FD4-3456819C81E3}"/>
              </a:ext>
            </a:extLst>
          </p:cNvPr>
          <p:cNvSpPr txBox="1"/>
          <p:nvPr/>
        </p:nvSpPr>
        <p:spPr>
          <a:xfrm>
            <a:off x="1545020" y="2950693"/>
            <a:ext cx="4268604" cy="2062103"/>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Ulovligt eller hjemmelavet fyrværkeri kan </a:t>
            </a:r>
            <a:br>
              <a:rPr lang="da-DK" sz="1600" dirty="0">
                <a:solidFill>
                  <a:schemeClr val="bg1"/>
                </a:solidFill>
              </a:rPr>
            </a:br>
            <a:r>
              <a:rPr lang="da-DK" sz="1600" dirty="0">
                <a:solidFill>
                  <a:schemeClr val="bg1"/>
                </a:solidFill>
              </a:rPr>
              <a:t>være farligt, da det ikke er blevet testet og </a:t>
            </a:r>
            <a:br>
              <a:rPr lang="da-DK" sz="1600" dirty="0">
                <a:solidFill>
                  <a:schemeClr val="bg1"/>
                </a:solidFill>
              </a:rPr>
            </a:br>
            <a:r>
              <a:rPr lang="da-DK" sz="1600" dirty="0">
                <a:solidFill>
                  <a:schemeClr val="bg1"/>
                </a:solidFill>
              </a:rPr>
              <a:t>sikret, at det lever op til sikkerhedskravene.</a:t>
            </a:r>
          </a:p>
          <a:p>
            <a:pPr marL="285750" indent="-285750">
              <a:buFont typeface="Arial" panose="020B0604020202020204" pitchFamily="34" charset="0"/>
              <a:buChar char="•"/>
            </a:pPr>
            <a:r>
              <a:rPr lang="da-DK" sz="1600" dirty="0">
                <a:solidFill>
                  <a:schemeClr val="bg1"/>
                </a:solidFill>
              </a:rPr>
              <a:t>Lovligt fyrværkeri kan købes hos officielle </a:t>
            </a:r>
            <a:br>
              <a:rPr lang="da-DK" sz="1600" dirty="0">
                <a:solidFill>
                  <a:schemeClr val="bg1"/>
                </a:solidFill>
              </a:rPr>
            </a:br>
            <a:r>
              <a:rPr lang="da-DK" sz="1600" dirty="0">
                <a:solidFill>
                  <a:schemeClr val="bg1"/>
                </a:solidFill>
              </a:rPr>
              <a:t>forhandlere, er CE-mærket og kommer med </a:t>
            </a:r>
            <a:br>
              <a:rPr lang="da-DK" sz="1600" dirty="0">
                <a:solidFill>
                  <a:schemeClr val="bg1"/>
                </a:solidFill>
              </a:rPr>
            </a:br>
            <a:r>
              <a:rPr lang="da-DK" sz="1600" dirty="0">
                <a:solidFill>
                  <a:schemeClr val="bg1"/>
                </a:solidFill>
              </a:rPr>
              <a:t>sikkerhedsanvisninger og brugsanvisninger.</a:t>
            </a:r>
          </a:p>
          <a:p>
            <a:pPr marL="285750" indent="-285750">
              <a:buFont typeface="Arial" panose="020B0604020202020204" pitchFamily="34" charset="0"/>
              <a:buChar char="•"/>
            </a:pPr>
            <a:r>
              <a:rPr lang="da-DK" sz="1600" dirty="0">
                <a:solidFill>
                  <a:schemeClr val="bg1"/>
                </a:solidFill>
              </a:rPr>
              <a:t>Prøv ikke at affyre fyrværkeri, der er </a:t>
            </a:r>
            <a:br>
              <a:rPr lang="da-DK" sz="1600" dirty="0">
                <a:solidFill>
                  <a:schemeClr val="bg1"/>
                </a:solidFill>
              </a:rPr>
            </a:br>
            <a:r>
              <a:rPr lang="da-DK" sz="1600" dirty="0">
                <a:solidFill>
                  <a:schemeClr val="bg1"/>
                </a:solidFill>
              </a:rPr>
              <a:t>beskadiget eller har været udsat for fugt.</a:t>
            </a:r>
          </a:p>
        </p:txBody>
      </p:sp>
      <p:sp>
        <p:nvSpPr>
          <p:cNvPr id="2" name="Tekstfelt 1">
            <a:extLst>
              <a:ext uri="{FF2B5EF4-FFF2-40B4-BE49-F238E27FC236}">
                <a16:creationId xmlns:a16="http://schemas.microsoft.com/office/drawing/2014/main" id="{0F2BC3E2-FBA8-40C7-86A5-D063477E790B}"/>
              </a:ext>
            </a:extLst>
          </p:cNvPr>
          <p:cNvSpPr txBox="1"/>
          <p:nvPr/>
        </p:nvSpPr>
        <p:spPr>
          <a:xfrm>
            <a:off x="937105" y="1022468"/>
            <a:ext cx="5060040" cy="1754326"/>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2. Brug kun lovligt og </a:t>
            </a:r>
          </a:p>
          <a:p>
            <a:r>
              <a:rPr lang="da-DK" sz="3600" dirty="0">
                <a:solidFill>
                  <a:schemeClr val="bg1"/>
                </a:solidFill>
                <a:latin typeface="Franklin Gothic Heavy" panose="020B0903020102020204" pitchFamily="34" charset="0"/>
              </a:rPr>
              <a:t>     aldrig hjemmelavet </a:t>
            </a:r>
          </a:p>
          <a:p>
            <a:r>
              <a:rPr lang="da-DK" sz="3600" dirty="0">
                <a:solidFill>
                  <a:schemeClr val="bg1"/>
                </a:solidFill>
                <a:latin typeface="Franklin Gothic Heavy" panose="020B0903020102020204" pitchFamily="34" charset="0"/>
              </a:rPr>
              <a:t>     fyrværkeri</a:t>
            </a:r>
          </a:p>
        </p:txBody>
      </p:sp>
      <p:sp>
        <p:nvSpPr>
          <p:cNvPr id="4" name="Titel 3" hidden="1">
            <a:extLst>
              <a:ext uri="{FF2B5EF4-FFF2-40B4-BE49-F238E27FC236}">
                <a16:creationId xmlns:a16="http://schemas.microsoft.com/office/drawing/2014/main" id="{EEBA61D7-0CA0-483C-91D3-24768654922C}"/>
              </a:ext>
            </a:extLst>
          </p:cNvPr>
          <p:cNvSpPr>
            <a:spLocks noGrp="1"/>
          </p:cNvSpPr>
          <p:nvPr>
            <p:ph type="ctrTitle"/>
          </p:nvPr>
        </p:nvSpPr>
        <p:spPr/>
        <p:txBody>
          <a:bodyPr/>
          <a:lstStyle/>
          <a:p>
            <a:r>
              <a:rPr lang="da-DK" dirty="0"/>
              <a:t>Slide 5</a:t>
            </a:r>
          </a:p>
        </p:txBody>
      </p:sp>
      <p:pic>
        <p:nvPicPr>
          <p:cNvPr id="7" name="Billede 6">
            <a:extLst>
              <a:ext uri="{FF2B5EF4-FFF2-40B4-BE49-F238E27FC236}">
                <a16:creationId xmlns:a16="http://schemas.microsoft.com/office/drawing/2014/main" id="{55CF964F-CCEC-41F9-8E49-89A025F8A1B5}"/>
              </a:ext>
            </a:extLst>
          </p:cNvPr>
          <p:cNvPicPr>
            <a:picLocks noChangeAspect="1"/>
          </p:cNvPicPr>
          <p:nvPr/>
        </p:nvPicPr>
        <p:blipFill rotWithShape="1">
          <a:blip r:embed="rId3">
            <a:extLst>
              <a:ext uri="{28A0092B-C50C-407E-A947-70E740481C1C}">
                <a14:useLocalDpi xmlns:a14="http://schemas.microsoft.com/office/drawing/2010/main" val="0"/>
              </a:ext>
            </a:extLst>
          </a:blip>
          <a:srcRect l="5852" r="14387"/>
          <a:stretch/>
        </p:blipFill>
        <p:spPr>
          <a:xfrm>
            <a:off x="6916366" y="1397976"/>
            <a:ext cx="5060040" cy="4470608"/>
          </a:xfrm>
          <a:prstGeom prst="rect">
            <a:avLst/>
          </a:prstGeom>
        </p:spPr>
      </p:pic>
    </p:spTree>
    <p:extLst>
      <p:ext uri="{BB962C8B-B14F-4D97-AF65-F5344CB8AC3E}">
        <p14:creationId xmlns:p14="http://schemas.microsoft.com/office/powerpoint/2010/main" val="42201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som fylder halvdelen af siden. Der er en lilla pil som kører ned fra toppen i venstre side, drejer mod højre og så peger mod nederste højre hjørne. Der er et billede af en handske der er fyldt med pølser som skulle forestille at være fingre. Handsken og pølserne er sprunget i stykker med et stykke fyrværkeri.">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5EA53A04-EA29-4C6B-8A48-975355897EE0}"/>
              </a:ext>
            </a:extLst>
          </p:cNvPr>
          <p:cNvSpPr txBox="1"/>
          <p:nvPr/>
        </p:nvSpPr>
        <p:spPr>
          <a:xfrm>
            <a:off x="7080334" y="3127415"/>
            <a:ext cx="4310026" cy="1815882"/>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Fyrværkeri er sprængstoffer, og går det galt, </a:t>
            </a:r>
            <a:br>
              <a:rPr lang="da-DK" sz="1600" dirty="0">
                <a:solidFill>
                  <a:schemeClr val="bg1"/>
                </a:solidFill>
              </a:rPr>
            </a:br>
            <a:r>
              <a:rPr lang="da-DK" sz="1600" dirty="0">
                <a:solidFill>
                  <a:schemeClr val="bg1"/>
                </a:solidFill>
              </a:rPr>
              <a:t>holder du en bombe i hånden.</a:t>
            </a:r>
          </a:p>
          <a:p>
            <a:pPr marL="285750" indent="-285750">
              <a:buFont typeface="Arial" panose="020B0604020202020204" pitchFamily="34" charset="0"/>
              <a:buChar char="•"/>
            </a:pPr>
            <a:r>
              <a:rPr lang="da-DK" sz="1600" dirty="0">
                <a:solidFill>
                  <a:schemeClr val="bg1"/>
                </a:solidFill>
              </a:rPr>
              <a:t>Hold kun fyrværkeri i hånden, </a:t>
            </a:r>
            <a:br>
              <a:rPr lang="da-DK" sz="1600" dirty="0">
                <a:solidFill>
                  <a:schemeClr val="bg1"/>
                </a:solidFill>
              </a:rPr>
            </a:br>
            <a:r>
              <a:rPr lang="da-DK" sz="1600" dirty="0">
                <a:solidFill>
                  <a:schemeClr val="bg1"/>
                </a:solidFill>
              </a:rPr>
              <a:t>hvis der står på fyrværkeriet, </a:t>
            </a:r>
            <a:br>
              <a:rPr lang="da-DK" sz="1600" dirty="0">
                <a:solidFill>
                  <a:schemeClr val="bg1"/>
                </a:solidFill>
              </a:rPr>
            </a:br>
            <a:r>
              <a:rPr lang="da-DK" sz="1600" dirty="0">
                <a:solidFill>
                  <a:schemeClr val="bg1"/>
                </a:solidFill>
              </a:rPr>
              <a:t>at det er ok.</a:t>
            </a:r>
          </a:p>
          <a:p>
            <a:pPr marL="285750" indent="-285750">
              <a:buFont typeface="Arial" panose="020B0604020202020204" pitchFamily="34" charset="0"/>
              <a:buChar char="•"/>
            </a:pPr>
            <a:r>
              <a:rPr lang="da-DK" sz="1600" dirty="0">
                <a:solidFill>
                  <a:schemeClr val="bg1"/>
                </a:solidFill>
              </a:rPr>
              <a:t>Brug en solid holder til fyrværkeriet, </a:t>
            </a:r>
            <a:br>
              <a:rPr lang="da-DK" sz="1600" dirty="0">
                <a:solidFill>
                  <a:schemeClr val="bg1"/>
                </a:solidFill>
              </a:rPr>
            </a:br>
            <a:r>
              <a:rPr lang="da-DK" sz="1600" dirty="0">
                <a:solidFill>
                  <a:schemeClr val="bg1"/>
                </a:solidFill>
              </a:rPr>
              <a:t>hvis det står i brugsvejledningen.</a:t>
            </a:r>
          </a:p>
        </p:txBody>
      </p:sp>
      <p:sp>
        <p:nvSpPr>
          <p:cNvPr id="3" name="Tekstfelt 2">
            <a:extLst>
              <a:ext uri="{FF2B5EF4-FFF2-40B4-BE49-F238E27FC236}">
                <a16:creationId xmlns:a16="http://schemas.microsoft.com/office/drawing/2014/main" id="{791BCB6A-8FC6-45BD-BF50-595D7E3E57E9}"/>
              </a:ext>
            </a:extLst>
          </p:cNvPr>
          <p:cNvSpPr txBox="1"/>
          <p:nvPr/>
        </p:nvSpPr>
        <p:spPr>
          <a:xfrm>
            <a:off x="6517627" y="1683743"/>
            <a:ext cx="5096908" cy="1200329"/>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3. Hold aldrig tændt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fyrværkeri i hånden</a:t>
            </a:r>
          </a:p>
        </p:txBody>
      </p:sp>
      <p:sp>
        <p:nvSpPr>
          <p:cNvPr id="2" name="Titel 1" hidden="1">
            <a:extLst>
              <a:ext uri="{FF2B5EF4-FFF2-40B4-BE49-F238E27FC236}">
                <a16:creationId xmlns:a16="http://schemas.microsoft.com/office/drawing/2014/main" id="{C6732525-DACA-483E-B7C3-B3968E747CFE}"/>
              </a:ext>
            </a:extLst>
          </p:cNvPr>
          <p:cNvSpPr>
            <a:spLocks noGrp="1"/>
          </p:cNvSpPr>
          <p:nvPr>
            <p:ph type="ctrTitle"/>
          </p:nvPr>
        </p:nvSpPr>
        <p:spPr/>
        <p:txBody>
          <a:bodyPr/>
          <a:lstStyle/>
          <a:p>
            <a:r>
              <a:rPr lang="da-DK" dirty="0"/>
              <a:t>Slide 6</a:t>
            </a:r>
          </a:p>
        </p:txBody>
      </p:sp>
    </p:spTree>
    <p:extLst>
      <p:ext uri="{BB962C8B-B14F-4D97-AF65-F5344CB8AC3E}">
        <p14:creationId xmlns:p14="http://schemas.microsoft.com/office/powerpoint/2010/main" val="283698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som fylder cirka halvdelen. Der kører en lilla pil in fra højre side i toppen af siden, den drejer ned og peger mod nederste højre hjørne. ">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91C31BB1-F5F3-43DD-888D-638D616A422A}"/>
              </a:ext>
            </a:extLst>
          </p:cNvPr>
          <p:cNvSpPr txBox="1"/>
          <p:nvPr/>
        </p:nvSpPr>
        <p:spPr>
          <a:xfrm>
            <a:off x="1530805" y="3601324"/>
            <a:ext cx="6570325" cy="1077218"/>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Sørg for at holde den sikkerhedsafstand, der står på fyrværkeriet eller </a:t>
            </a:r>
            <a:br>
              <a:rPr lang="da-DK" sz="1600" dirty="0">
                <a:solidFill>
                  <a:schemeClr val="bg1"/>
                </a:solidFill>
              </a:rPr>
            </a:br>
            <a:r>
              <a:rPr lang="da-DK" sz="1600" dirty="0">
                <a:solidFill>
                  <a:schemeClr val="bg1"/>
                </a:solidFill>
              </a:rPr>
              <a:t>emballagen, når du skyder det af.</a:t>
            </a:r>
          </a:p>
          <a:p>
            <a:pPr marL="285750" indent="-285750">
              <a:buFont typeface="Arial" panose="020B0604020202020204" pitchFamily="34" charset="0"/>
              <a:buChar char="•"/>
            </a:pPr>
            <a:r>
              <a:rPr lang="da-DK" sz="1600" dirty="0">
                <a:solidFill>
                  <a:schemeClr val="bg1"/>
                </a:solidFill>
              </a:rPr>
              <a:t>Hold dig ved siden af fyrværkeriet, ikke over det, når du tænder lunten.</a:t>
            </a:r>
          </a:p>
          <a:p>
            <a:pPr marL="285750" indent="-285750">
              <a:buFont typeface="Arial" panose="020B0604020202020204" pitchFamily="34" charset="0"/>
              <a:buChar char="•"/>
            </a:pPr>
            <a:r>
              <a:rPr lang="da-DK" sz="1600" dirty="0">
                <a:solidFill>
                  <a:schemeClr val="bg1"/>
                </a:solidFill>
              </a:rPr>
              <a:t>Sørg for, at tilskuere også holder god afstand. </a:t>
            </a:r>
          </a:p>
        </p:txBody>
      </p:sp>
      <p:sp>
        <p:nvSpPr>
          <p:cNvPr id="3" name="Tekstfelt 2">
            <a:extLst>
              <a:ext uri="{FF2B5EF4-FFF2-40B4-BE49-F238E27FC236}">
                <a16:creationId xmlns:a16="http://schemas.microsoft.com/office/drawing/2014/main" id="{5E9E59C7-15D6-4488-A486-492561018FE8}"/>
              </a:ext>
            </a:extLst>
          </p:cNvPr>
          <p:cNvSpPr txBox="1"/>
          <p:nvPr/>
        </p:nvSpPr>
        <p:spPr>
          <a:xfrm>
            <a:off x="944517" y="1674673"/>
            <a:ext cx="6683176" cy="1754326"/>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4. Hold sikkerheds­­afstanden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og læn dig ikke ind over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fyrværkeriet</a:t>
            </a:r>
          </a:p>
        </p:txBody>
      </p:sp>
      <p:sp>
        <p:nvSpPr>
          <p:cNvPr id="2" name="Titel 1" hidden="1">
            <a:extLst>
              <a:ext uri="{FF2B5EF4-FFF2-40B4-BE49-F238E27FC236}">
                <a16:creationId xmlns:a16="http://schemas.microsoft.com/office/drawing/2014/main" id="{4A400E98-F599-4C06-9FC0-25AAE2B870A7}"/>
              </a:ext>
            </a:extLst>
          </p:cNvPr>
          <p:cNvSpPr>
            <a:spLocks noGrp="1"/>
          </p:cNvSpPr>
          <p:nvPr>
            <p:ph type="ctrTitle"/>
          </p:nvPr>
        </p:nvSpPr>
        <p:spPr/>
        <p:txBody>
          <a:bodyPr/>
          <a:lstStyle/>
          <a:p>
            <a:r>
              <a:rPr lang="da-DK" dirty="0"/>
              <a:t>Slide 7</a:t>
            </a:r>
          </a:p>
        </p:txBody>
      </p:sp>
    </p:spTree>
    <p:extLst>
      <p:ext uri="{BB962C8B-B14F-4D97-AF65-F5344CB8AC3E}">
        <p14:creationId xmlns:p14="http://schemas.microsoft.com/office/powerpoint/2010/main" val="193590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yseblå baggrund med fire søjler i forskellige højder. Oven på hver søjle står et tal der er relevant for den tekst der står i søjl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8" name="Tekstfelt 7">
            <a:extLst>
              <a:ext uri="{FF2B5EF4-FFF2-40B4-BE49-F238E27FC236}">
                <a16:creationId xmlns:a16="http://schemas.microsoft.com/office/drawing/2014/main" id="{FA7F5CE1-81C1-4666-A7E7-87EF6FCC8E42}"/>
              </a:ext>
            </a:extLst>
          </p:cNvPr>
          <p:cNvSpPr txBox="1"/>
          <p:nvPr/>
        </p:nvSpPr>
        <p:spPr>
          <a:xfrm>
            <a:off x="8786281" y="4441232"/>
            <a:ext cx="2409955" cy="1077218"/>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til </a:t>
            </a:r>
          </a:p>
          <a:p>
            <a:pPr algn="ctr"/>
            <a:r>
              <a:rPr lang="da-DK" sz="1600" dirty="0">
                <a:latin typeface="Franklin Gothic Book" panose="020B0503020102020204" pitchFamily="34" charset="0"/>
              </a:rPr>
              <a:t>landbrug, hundekenneler </a:t>
            </a:r>
          </a:p>
          <a:p>
            <a:pPr algn="ctr"/>
            <a:r>
              <a:rPr lang="da-DK" sz="1600" dirty="0">
                <a:latin typeface="Franklin Gothic Book" panose="020B0503020102020204" pitchFamily="34" charset="0"/>
              </a:rPr>
              <a:t>og dyr på marker.</a:t>
            </a:r>
          </a:p>
        </p:txBody>
      </p:sp>
      <p:sp>
        <p:nvSpPr>
          <p:cNvPr id="7" name="Tekstfelt 6">
            <a:extLst>
              <a:ext uri="{FF2B5EF4-FFF2-40B4-BE49-F238E27FC236}">
                <a16:creationId xmlns:a16="http://schemas.microsoft.com/office/drawing/2014/main" id="{1B7DFD6E-4DC7-4348-927C-26B21CA6B7A1}"/>
              </a:ext>
            </a:extLst>
          </p:cNvPr>
          <p:cNvSpPr txBox="1"/>
          <p:nvPr/>
        </p:nvSpPr>
        <p:spPr>
          <a:xfrm>
            <a:off x="6388653" y="4687453"/>
            <a:ext cx="2060308" cy="830997"/>
          </a:xfrm>
          <a:prstGeom prst="rect">
            <a:avLst/>
          </a:prstGeom>
          <a:noFill/>
        </p:spPr>
        <p:txBody>
          <a:bodyPr wrap="none" rtlCol="0">
            <a:spAutoFit/>
          </a:bodyPr>
          <a:lstStyle/>
          <a:p>
            <a:pPr algn="ctr"/>
            <a:r>
              <a:rPr lang="da-DK" sz="1600" dirty="0">
                <a:latin typeface="Franklin Gothic Book" panose="020B0503020102020204" pitchFamily="34" charset="0"/>
              </a:rPr>
              <a:t>I blæsevejr skal du </a:t>
            </a:r>
          </a:p>
          <a:p>
            <a:pPr algn="ctr"/>
            <a:r>
              <a:rPr lang="da-DK" sz="1600" dirty="0">
                <a:latin typeface="Franklin Gothic Book" panose="020B0503020102020204" pitchFamily="34" charset="0"/>
              </a:rPr>
              <a:t>holde </a:t>
            </a:r>
            <a:r>
              <a:rPr lang="da-DK" sz="1600" b="1" dirty="0">
                <a:latin typeface="Franklin Gothic Book" panose="020B0503020102020204" pitchFamily="34" charset="0"/>
              </a:rPr>
              <a:t>dobbelt</a:t>
            </a:r>
            <a:r>
              <a:rPr lang="da-DK" sz="1600" dirty="0">
                <a:latin typeface="Franklin Gothic Book" panose="020B0503020102020204" pitchFamily="34" charset="0"/>
              </a:rPr>
              <a:t> så stor </a:t>
            </a:r>
          </a:p>
          <a:p>
            <a:pPr algn="ctr"/>
            <a:r>
              <a:rPr lang="da-DK" sz="1600" dirty="0">
                <a:latin typeface="Franklin Gothic Book" panose="020B0503020102020204" pitchFamily="34" charset="0"/>
              </a:rPr>
              <a:t>sikkerhedsafstand.</a:t>
            </a:r>
          </a:p>
        </p:txBody>
      </p:sp>
      <p:sp>
        <p:nvSpPr>
          <p:cNvPr id="6" name="Tekstfelt 5">
            <a:extLst>
              <a:ext uri="{FF2B5EF4-FFF2-40B4-BE49-F238E27FC236}">
                <a16:creationId xmlns:a16="http://schemas.microsoft.com/office/drawing/2014/main" id="{AC9CC7BA-0C32-452B-897C-061A76825661}"/>
              </a:ext>
            </a:extLst>
          </p:cNvPr>
          <p:cNvSpPr txBox="1"/>
          <p:nvPr/>
        </p:nvSpPr>
        <p:spPr>
          <a:xfrm>
            <a:off x="3639898" y="3429000"/>
            <a:ext cx="2334774" cy="2062103"/>
          </a:xfrm>
          <a:prstGeom prst="rect">
            <a:avLst/>
          </a:prstGeom>
          <a:noFill/>
        </p:spPr>
        <p:txBody>
          <a:bodyPr wrap="squar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a:t>
            </a:r>
          </a:p>
          <a:p>
            <a:pPr algn="ctr"/>
            <a:r>
              <a:rPr lang="da-DK" sz="1600" dirty="0">
                <a:latin typeface="Franklin Gothic Book" panose="020B0503020102020204" pitchFamily="34" charset="0"/>
              </a:rPr>
              <a:t>til huse med stråtag, </a:t>
            </a:r>
          </a:p>
          <a:p>
            <a:pPr algn="ctr"/>
            <a:r>
              <a:rPr lang="da-DK" sz="1600" dirty="0">
                <a:latin typeface="Franklin Gothic Book" panose="020B0503020102020204" pitchFamily="34" charset="0"/>
              </a:rPr>
              <a:t>brændestakke, tørt </a:t>
            </a:r>
          </a:p>
          <a:p>
            <a:pPr algn="ctr"/>
            <a:r>
              <a:rPr lang="da-DK" sz="1600" dirty="0">
                <a:latin typeface="Franklin Gothic Book" panose="020B0503020102020204" pitchFamily="34" charset="0"/>
              </a:rPr>
              <a:t>buskads mv. Hvis du </a:t>
            </a:r>
          </a:p>
          <a:p>
            <a:pPr algn="ctr"/>
            <a:r>
              <a:rPr lang="da-DK" sz="1600" dirty="0">
                <a:latin typeface="Franklin Gothic Book" panose="020B0503020102020204" pitchFamily="34" charset="0"/>
              </a:rPr>
              <a:t>skyder raketter af, skal afstanden være </a:t>
            </a:r>
          </a:p>
          <a:p>
            <a:pPr algn="ctr"/>
            <a:r>
              <a:rPr lang="da-DK" sz="1600" dirty="0">
                <a:latin typeface="Franklin Gothic Book" panose="020B0503020102020204" pitchFamily="34" charset="0"/>
              </a:rPr>
              <a:t>mindst 200 meter.</a:t>
            </a:r>
          </a:p>
        </p:txBody>
      </p:sp>
      <p:sp>
        <p:nvSpPr>
          <p:cNvPr id="4" name="Tekstfelt 3">
            <a:extLst>
              <a:ext uri="{FF2B5EF4-FFF2-40B4-BE49-F238E27FC236}">
                <a16:creationId xmlns:a16="http://schemas.microsoft.com/office/drawing/2014/main" id="{85E8DE4D-5D41-41FC-9CA6-66780698FDCA}"/>
              </a:ext>
            </a:extLst>
          </p:cNvPr>
          <p:cNvSpPr txBox="1"/>
          <p:nvPr/>
        </p:nvSpPr>
        <p:spPr>
          <a:xfrm>
            <a:off x="1158465" y="4195011"/>
            <a:ext cx="2144113" cy="1323439"/>
          </a:xfrm>
          <a:prstGeom prst="rect">
            <a:avLst/>
          </a:prstGeom>
          <a:noFill/>
        </p:spPr>
        <p:txBody>
          <a:bodyPr wrap="none" rtlCol="0">
            <a:spAutoFit/>
          </a:bodyPr>
          <a:lstStyle/>
          <a:p>
            <a:pPr algn="ctr"/>
            <a:r>
              <a:rPr lang="da-DK" sz="1600" dirty="0">
                <a:latin typeface="Franklin Gothic Book" panose="020B0503020102020204" pitchFamily="34" charset="0"/>
              </a:rPr>
              <a:t>Du må ikke anvende </a:t>
            </a:r>
          </a:p>
          <a:p>
            <a:pPr algn="ctr"/>
            <a:r>
              <a:rPr lang="da-DK" sz="1600" dirty="0">
                <a:latin typeface="Franklin Gothic Book" panose="020B0503020102020204" pitchFamily="34" charset="0"/>
              </a:rPr>
              <a:t>raketter nærmere end </a:t>
            </a:r>
          </a:p>
          <a:p>
            <a:pPr algn="ctr"/>
            <a:r>
              <a:rPr lang="da-DK" sz="1600" b="1" dirty="0">
                <a:latin typeface="Franklin Gothic Book" panose="020B0503020102020204" pitchFamily="34" charset="0"/>
              </a:rPr>
              <a:t>10 meter </a:t>
            </a:r>
            <a:r>
              <a:rPr lang="da-DK" sz="1600" dirty="0">
                <a:latin typeface="Franklin Gothic Book" panose="020B0503020102020204" pitchFamily="34" charset="0"/>
              </a:rPr>
              <a:t>fra døre, </a:t>
            </a:r>
          </a:p>
          <a:p>
            <a:pPr algn="ctr"/>
            <a:r>
              <a:rPr lang="da-DK" sz="1600" dirty="0">
                <a:latin typeface="Franklin Gothic Book" panose="020B0503020102020204" pitchFamily="34" charset="0"/>
              </a:rPr>
              <a:t>vinduer og andre </a:t>
            </a:r>
          </a:p>
          <a:p>
            <a:pPr algn="ctr"/>
            <a:r>
              <a:rPr lang="da-DK" sz="1600" dirty="0">
                <a:latin typeface="Franklin Gothic Book" panose="020B0503020102020204" pitchFamily="34" charset="0"/>
              </a:rPr>
              <a:t>bygningsåbninger.</a:t>
            </a:r>
          </a:p>
        </p:txBody>
      </p:sp>
      <p:sp>
        <p:nvSpPr>
          <p:cNvPr id="3" name="Tekstfelt 2">
            <a:extLst>
              <a:ext uri="{FF2B5EF4-FFF2-40B4-BE49-F238E27FC236}">
                <a16:creationId xmlns:a16="http://schemas.microsoft.com/office/drawing/2014/main" id="{48AF41F8-99CD-41C6-B17E-8336C43F77AF}"/>
              </a:ext>
            </a:extLst>
          </p:cNvPr>
          <p:cNvSpPr txBox="1"/>
          <p:nvPr/>
        </p:nvSpPr>
        <p:spPr>
          <a:xfrm>
            <a:off x="1869522" y="648872"/>
            <a:ext cx="8452955" cy="1446550"/>
          </a:xfrm>
          <a:prstGeom prst="rect">
            <a:avLst/>
          </a:prstGeom>
          <a:noFill/>
        </p:spPr>
        <p:txBody>
          <a:bodyPr wrap="none" rtlCol="0">
            <a:spAutoFit/>
          </a:bodyPr>
          <a:lstStyle/>
          <a:p>
            <a:pPr algn="ctr"/>
            <a:r>
              <a:rPr lang="da-DK" sz="4400" dirty="0">
                <a:latin typeface="Franklin Gothic" panose="02000003060000020004" pitchFamily="2" charset="0"/>
              </a:rPr>
              <a:t>Hold fyrværkeriet på </a:t>
            </a:r>
            <a:r>
              <a:rPr lang="da-DK" sz="4400" dirty="0">
                <a:solidFill>
                  <a:srgbClr val="009083"/>
                </a:solidFill>
                <a:latin typeface="Franklin Gothic" panose="02000003060000020004" pitchFamily="2" charset="0"/>
              </a:rPr>
              <a:t>afstand </a:t>
            </a:r>
          </a:p>
          <a:p>
            <a:pPr algn="ctr"/>
            <a:r>
              <a:rPr lang="da-DK" sz="4400" dirty="0">
                <a:latin typeface="Franklin Gothic" panose="02000003060000020004" pitchFamily="2" charset="0"/>
              </a:rPr>
              <a:t>af omgivelserne</a:t>
            </a:r>
          </a:p>
        </p:txBody>
      </p:sp>
      <p:sp>
        <p:nvSpPr>
          <p:cNvPr id="2" name="Titel 1" hidden="1">
            <a:extLst>
              <a:ext uri="{FF2B5EF4-FFF2-40B4-BE49-F238E27FC236}">
                <a16:creationId xmlns:a16="http://schemas.microsoft.com/office/drawing/2014/main" id="{1BDF6C2E-6F1E-4528-B15E-BA4F9DB88837}"/>
              </a:ext>
            </a:extLst>
          </p:cNvPr>
          <p:cNvSpPr>
            <a:spLocks noGrp="1"/>
          </p:cNvSpPr>
          <p:nvPr>
            <p:ph type="ctrTitle"/>
          </p:nvPr>
        </p:nvSpPr>
        <p:spPr/>
        <p:txBody>
          <a:bodyPr/>
          <a:lstStyle/>
          <a:p>
            <a:r>
              <a:rPr lang="da-DK" dirty="0"/>
              <a:t>Slide 8</a:t>
            </a:r>
          </a:p>
        </p:txBody>
      </p:sp>
    </p:spTree>
    <p:extLst>
      <p:ext uri="{BB962C8B-B14F-4D97-AF65-F5344CB8AC3E}">
        <p14:creationId xmlns:p14="http://schemas.microsoft.com/office/powerpoint/2010/main" val="293353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der fylder 2/3 af siden. Der kører en lilla pil ind fra toppen i højre side, som drejer mod venstre og peger mod nederste venstre hjørn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00BCA082-E453-4043-8C43-1C5DA98D3598}"/>
              </a:ext>
            </a:extLst>
          </p:cNvPr>
          <p:cNvSpPr txBox="1"/>
          <p:nvPr/>
        </p:nvSpPr>
        <p:spPr>
          <a:xfrm>
            <a:off x="4040285" y="1213252"/>
            <a:ext cx="4592219" cy="1815882"/>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Prøv aldrig at tænde en fuser igen.</a:t>
            </a:r>
          </a:p>
          <a:p>
            <a:pPr marL="285750" indent="-285750">
              <a:buFont typeface="Arial" panose="020B0604020202020204" pitchFamily="34" charset="0"/>
              <a:buChar char="•"/>
            </a:pPr>
            <a:r>
              <a:rPr lang="da-DK" sz="1600" dirty="0">
                <a:solidFill>
                  <a:schemeClr val="bg1"/>
                </a:solidFill>
              </a:rPr>
              <a:t>Lad fyrværkeriet ligge, til du er sikker på, </a:t>
            </a:r>
          </a:p>
          <a:p>
            <a:pPr marL="285750" indent="-285750">
              <a:buFont typeface="Arial" panose="020B0604020202020204" pitchFamily="34" charset="0"/>
              <a:buChar char="•"/>
            </a:pPr>
            <a:r>
              <a:rPr lang="da-DK" sz="1600" dirty="0">
                <a:solidFill>
                  <a:schemeClr val="bg1"/>
                </a:solidFill>
              </a:rPr>
              <a:t>at der ikke er gløder i det.</a:t>
            </a:r>
          </a:p>
          <a:p>
            <a:pPr marL="285750" indent="-285750">
              <a:buFont typeface="Arial" panose="020B0604020202020204" pitchFamily="34" charset="0"/>
              <a:buChar char="•"/>
            </a:pPr>
            <a:r>
              <a:rPr lang="da-DK" sz="1600" dirty="0">
                <a:solidFill>
                  <a:schemeClr val="bg1"/>
                </a:solidFill>
              </a:rPr>
              <a:t>Smid fyrværkeriet i en spand med vand for at </a:t>
            </a:r>
            <a:br>
              <a:rPr lang="da-DK" sz="1600" dirty="0">
                <a:solidFill>
                  <a:schemeClr val="bg1"/>
                </a:solidFill>
              </a:rPr>
            </a:br>
            <a:r>
              <a:rPr lang="da-DK" sz="1600" dirty="0">
                <a:solidFill>
                  <a:schemeClr val="bg1"/>
                </a:solidFill>
              </a:rPr>
              <a:t>sikre, at det ikke kan eksplodere, når du smider</a:t>
            </a:r>
            <a:br>
              <a:rPr lang="da-DK" sz="1600" dirty="0">
                <a:solidFill>
                  <a:schemeClr val="bg1"/>
                </a:solidFill>
              </a:rPr>
            </a:br>
            <a:r>
              <a:rPr lang="da-DK" sz="1600" dirty="0">
                <a:solidFill>
                  <a:schemeClr val="bg1"/>
                </a:solidFill>
              </a:rPr>
              <a:t>det i skraldespanden eller i en container på </a:t>
            </a:r>
            <a:br>
              <a:rPr lang="da-DK" sz="1600" dirty="0">
                <a:solidFill>
                  <a:schemeClr val="bg1"/>
                </a:solidFill>
              </a:rPr>
            </a:br>
            <a:r>
              <a:rPr lang="da-DK" sz="1600" dirty="0">
                <a:solidFill>
                  <a:schemeClr val="bg1"/>
                </a:solidFill>
              </a:rPr>
              <a:t>genbrugspladsen.</a:t>
            </a:r>
          </a:p>
        </p:txBody>
      </p:sp>
      <p:sp>
        <p:nvSpPr>
          <p:cNvPr id="3" name="Tekstfelt 2">
            <a:extLst>
              <a:ext uri="{FF2B5EF4-FFF2-40B4-BE49-F238E27FC236}">
                <a16:creationId xmlns:a16="http://schemas.microsoft.com/office/drawing/2014/main" id="{A15C5342-F3CA-48D5-AA81-5FFC02ED905E}"/>
              </a:ext>
            </a:extLst>
          </p:cNvPr>
          <p:cNvSpPr txBox="1"/>
          <p:nvPr/>
        </p:nvSpPr>
        <p:spPr>
          <a:xfrm>
            <a:off x="6165195" y="4071664"/>
            <a:ext cx="4522392" cy="1200329"/>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5. Gå aldrig tilbage </a:t>
            </a:r>
          </a:p>
          <a:p>
            <a:r>
              <a:rPr lang="da-DK" sz="3600" dirty="0">
                <a:solidFill>
                  <a:schemeClr val="bg1"/>
                </a:solidFill>
                <a:latin typeface="Franklin Gothic Heavy" panose="020B0903020102020204" pitchFamily="34" charset="0"/>
              </a:rPr>
              <a:t>     til en fuser</a:t>
            </a:r>
          </a:p>
        </p:txBody>
      </p:sp>
      <p:sp>
        <p:nvSpPr>
          <p:cNvPr id="2" name="Titel 1" hidden="1">
            <a:extLst>
              <a:ext uri="{FF2B5EF4-FFF2-40B4-BE49-F238E27FC236}">
                <a16:creationId xmlns:a16="http://schemas.microsoft.com/office/drawing/2014/main" id="{54E91AC4-7F49-4C2C-9A21-E72293ACB1FD}"/>
              </a:ext>
            </a:extLst>
          </p:cNvPr>
          <p:cNvSpPr>
            <a:spLocks noGrp="1"/>
          </p:cNvSpPr>
          <p:nvPr>
            <p:ph type="ctrTitle"/>
          </p:nvPr>
        </p:nvSpPr>
        <p:spPr/>
        <p:txBody>
          <a:bodyPr/>
          <a:lstStyle/>
          <a:p>
            <a:r>
              <a:rPr lang="da-DK" dirty="0"/>
              <a:t>Slide 9</a:t>
            </a:r>
          </a:p>
        </p:txBody>
      </p:sp>
    </p:spTree>
    <p:extLst>
      <p:ext uri="{BB962C8B-B14F-4D97-AF65-F5344CB8AC3E}">
        <p14:creationId xmlns:p14="http://schemas.microsoft.com/office/powerpoint/2010/main" val="3499900357"/>
      </p:ext>
    </p:extLst>
  </p:cSld>
  <p:clrMapOvr>
    <a:masterClrMapping/>
  </p:clrMapOvr>
</p:sld>
</file>

<file path=ppt/theme/theme1.xml><?xml version="1.0" encoding="utf-8"?>
<a:theme xmlns:a="http://schemas.openxmlformats.org/drawingml/2006/main" name="Office-tema">
  <a:themeElements>
    <a:clrScheme name="Sikkerhedsstyrelsen">
      <a:dk1>
        <a:srgbClr val="000000"/>
      </a:dk1>
      <a:lt1>
        <a:srgbClr val="FFFFFF"/>
      </a:lt1>
      <a:dk2>
        <a:srgbClr val="F7B700"/>
      </a:dk2>
      <a:lt2>
        <a:srgbClr val="DCDDDE"/>
      </a:lt2>
      <a:accent1>
        <a:srgbClr val="F7B700"/>
      </a:accent1>
      <a:accent2>
        <a:srgbClr val="ACCEC7"/>
      </a:accent2>
      <a:accent3>
        <a:srgbClr val="2A2A29"/>
      </a:accent3>
      <a:accent4>
        <a:srgbClr val="4A4A49"/>
      </a:accent4>
      <a:accent5>
        <a:srgbClr val="FFFFFF"/>
      </a:accent5>
      <a:accent6>
        <a:srgbClr val="F7B700"/>
      </a:accent6>
      <a:hlink>
        <a:srgbClr val="F7B700"/>
      </a:hlink>
      <a:folHlink>
        <a:srgbClr val="2A2A29"/>
      </a:folHlink>
    </a:clrScheme>
    <a:fontScheme name="Sikkerhedsstyrelsen">
      <a:majorFont>
        <a:latin typeface="Franklin Gothic Demi"/>
        <a:ea typeface=""/>
        <a:cs typeface=""/>
      </a:majorFont>
      <a:minorFont>
        <a:latin typeface="Franklin Gothic Book"/>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65A9E01-B451-40C0-B955-7B47498A7F7E}" vid="{7AE1B660-EA70-44E9-B23A-54821ED5C54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172</TotalTime>
  <Words>1239</Words>
  <Application>Microsoft Office PowerPoint</Application>
  <PresentationFormat>Widescreen</PresentationFormat>
  <Paragraphs>225</Paragraphs>
  <Slides>22</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22</vt:i4>
      </vt:variant>
    </vt:vector>
  </HeadingPairs>
  <TitlesOfParts>
    <vt:vector size="29" baseType="lpstr">
      <vt:lpstr>Arial</vt:lpstr>
      <vt:lpstr>Calibri</vt:lpstr>
      <vt:lpstr>Franklin Gothic</vt:lpstr>
      <vt:lpstr>Franklin Gothic Book</vt:lpstr>
      <vt:lpstr>Franklin Gothic Demi</vt:lpstr>
      <vt:lpstr>Franklin Gothic Heavy</vt:lpstr>
      <vt:lpstr>Office-tema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Rødtness Vesterby Knudsen</dc:creator>
  <cp:lastModifiedBy>Boris Gøbel Schmidt</cp:lastModifiedBy>
  <cp:revision>30</cp:revision>
  <dcterms:created xsi:type="dcterms:W3CDTF">2024-10-28T08:34:51Z</dcterms:created>
  <dcterms:modified xsi:type="dcterms:W3CDTF">2024-11-18T12:38:35Z</dcterms:modified>
</cp:coreProperties>
</file>